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1"/>
  </p:notesMasterIdLst>
  <p:sldIdLst>
    <p:sldId id="256" r:id="rId2"/>
    <p:sldId id="261" r:id="rId3"/>
    <p:sldId id="262" r:id="rId4"/>
    <p:sldId id="258" r:id="rId5"/>
    <p:sldId id="257" r:id="rId6"/>
    <p:sldId id="259" r:id="rId7"/>
    <p:sldId id="260" r:id="rId8"/>
    <p:sldId id="264"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rikiparthi, Pushpa" initials="GP" lastIdx="1" clrIdx="0">
    <p:extLst>
      <p:ext uri="{19B8F6BF-5375-455C-9EA6-DF929625EA0E}">
        <p15:presenceInfo xmlns:p15="http://schemas.microsoft.com/office/powerpoint/2012/main" userId="S::pushpa.garikiparthi@wright.edu::88653060-b04c-422e-a22b-1aefd485de6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83536" autoAdjust="0"/>
  </p:normalViewPr>
  <p:slideViewPr>
    <p:cSldViewPr snapToGrid="0">
      <p:cViewPr varScale="1">
        <p:scale>
          <a:sx n="71" d="100"/>
          <a:sy n="71" d="100"/>
        </p:scale>
        <p:origin x="104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11-21T12:52:02.381" idx="1">
    <p:pos x="10" y="10"/>
    <p:text/>
    <p:extLst>
      <p:ext uri="{C676402C-5697-4E1C-873F-D02D1690AC5C}">
        <p15:threadingInfo xmlns:p15="http://schemas.microsoft.com/office/powerpoint/2012/main" timeZoneBias="30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0BB617-6BA0-4A9C-ACED-F5C5C7CAC2C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E533346F-2C41-4697-A724-C139E09F76D5}" type="pres">
      <dgm:prSet presAssocID="{A70BB617-6BA0-4A9C-ACED-F5C5C7CAC2C7}" presName="diagram" presStyleCnt="0">
        <dgm:presLayoutVars>
          <dgm:dir/>
          <dgm:resizeHandles val="exact"/>
        </dgm:presLayoutVars>
      </dgm:prSet>
      <dgm:spPr/>
    </dgm:pt>
  </dgm:ptLst>
  <dgm:cxnLst>
    <dgm:cxn modelId="{17DFF6C2-FF8D-4C51-BE23-148787BD3CA6}" type="presOf" srcId="{A70BB617-6BA0-4A9C-ACED-F5C5C7CAC2C7}" destId="{E533346F-2C41-4697-A724-C139E09F76D5}" srcOrd="0"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C659B9-CFE8-4088-BB19-AC3659F9C6A1}" type="datetimeFigureOut">
              <a:rPr lang="en-US" smtClean="0"/>
              <a:t>12/2/2025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E4AE83-9BB7-4A00-BC57-F2F7DC913008}" type="slidenum">
              <a:rPr lang="en-US" smtClean="0"/>
              <a:t>‹#›</a:t>
            </a:fld>
            <a:endParaRPr lang="en-US"/>
          </a:p>
        </p:txBody>
      </p:sp>
    </p:spTree>
    <p:extLst>
      <p:ext uri="{BB962C8B-B14F-4D97-AF65-F5344CB8AC3E}">
        <p14:creationId xmlns:p14="http://schemas.microsoft.com/office/powerpoint/2010/main" val="1905729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Welcome to my presentation titled </a:t>
            </a:r>
            <a:r>
              <a:rPr lang="en-US" i="1" dirty="0"/>
              <a:t>Machine Learning–Driven Analysis of Pneumonia Patients.</a:t>
            </a:r>
            <a:br>
              <a:rPr lang="en-US" dirty="0"/>
            </a:br>
            <a:r>
              <a:rPr lang="en-US" dirty="0"/>
              <a:t>In this project, I analyzed pneumonia patient data using statistical techniques and machine learning methods.</a:t>
            </a:r>
            <a:br>
              <a:rPr lang="en-US" dirty="0"/>
            </a:br>
            <a:r>
              <a:rPr lang="en-US" dirty="0"/>
              <a:t>I focused on exploring vital sign patterns, applying PCA for dimensionality reduction, clustering patients into groups, and examining differences in survival outcomes.</a:t>
            </a:r>
            <a:br>
              <a:rPr lang="en-US" dirty="0"/>
            </a:br>
            <a:r>
              <a:rPr lang="en-US" dirty="0"/>
              <a:t>In the next slides, I will walk through the data, the methods used, and the key insights from the analysis</a:t>
            </a:r>
          </a:p>
        </p:txBody>
      </p:sp>
      <p:sp>
        <p:nvSpPr>
          <p:cNvPr id="4" name="Slide Number Placeholder 3"/>
          <p:cNvSpPr>
            <a:spLocks noGrp="1"/>
          </p:cNvSpPr>
          <p:nvPr>
            <p:ph type="sldNum" sz="quarter" idx="5"/>
          </p:nvPr>
        </p:nvSpPr>
        <p:spPr/>
        <p:txBody>
          <a:bodyPr/>
          <a:lstStyle/>
          <a:p>
            <a:fld id="{7AE4AE83-9BB7-4A00-BC57-F2F7DC913008}" type="slidenum">
              <a:rPr lang="en-US" smtClean="0"/>
              <a:t>1</a:t>
            </a:fld>
            <a:endParaRPr lang="en-US"/>
          </a:p>
        </p:txBody>
      </p:sp>
    </p:spTree>
    <p:extLst>
      <p:ext uri="{BB962C8B-B14F-4D97-AF65-F5344CB8AC3E}">
        <p14:creationId xmlns:p14="http://schemas.microsoft.com/office/powerpoint/2010/main" val="3179634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starting the imputation process, I extracted the data from the PIC database using PostgreSQL.</a:t>
            </a:r>
            <a:br>
              <a:rPr lang="en-US" dirty="0"/>
            </a:br>
            <a:r>
              <a:rPr lang="en-US" dirty="0"/>
              <a:t>The vital signs and lab measurements I used for this analysis included Temperature, Heart Rate, Respiratory Rate, Pain Score, Systolic and Diastolic Blood Pressure, and lab items such as WBC Count, Bicarbonate, and Monocytes.</a:t>
            </a:r>
            <a:br>
              <a:rPr lang="en-US" dirty="0"/>
            </a:br>
            <a:r>
              <a:rPr lang="en-US" dirty="0"/>
              <a:t>Because these variables were stored in different tables within the PIC database, I used SQL joins to merge them into one consolidated dataset.</a:t>
            </a:r>
          </a:p>
          <a:p>
            <a:r>
              <a:rPr lang="en-US" dirty="0"/>
              <a:t>After combining the data, I removed patient records with more than 20% missing values to maintain data quality.</a:t>
            </a:r>
            <a:br>
              <a:rPr lang="en-US" dirty="0"/>
            </a:br>
            <a:r>
              <a:rPr lang="en-US" dirty="0"/>
              <a:t>I then checked the normality of each variable using the Shapiro–Wilk test, and since most of the distributions were non-normal, I used the Mann–Whitney U test for statistical comparisons.</a:t>
            </a:r>
          </a:p>
          <a:p>
            <a:r>
              <a:rPr lang="en-US" dirty="0"/>
              <a:t>For missing vital sign values, I used median imputation, which is appropriate for skewed clinical data.</a:t>
            </a:r>
            <a:br>
              <a:rPr lang="en-US" dirty="0"/>
            </a:br>
            <a:r>
              <a:rPr lang="en-US" dirty="0"/>
              <a:t>For WBC counts, I created low, medium, and high categories and applied stratified imputation within each group to better preserve clinical meaning.</a:t>
            </a:r>
          </a:p>
          <a:p>
            <a:r>
              <a:rPr lang="en-US" dirty="0"/>
              <a:t>As future work, I would like to extend this stratified imputation approach to other vital signs to improve the accuracy of missing value handling in the dataset</a:t>
            </a:r>
          </a:p>
          <a:p>
            <a:endParaRPr lang="en-US" dirty="0"/>
          </a:p>
        </p:txBody>
      </p:sp>
      <p:sp>
        <p:nvSpPr>
          <p:cNvPr id="4" name="Slide Number Placeholder 3"/>
          <p:cNvSpPr>
            <a:spLocks noGrp="1"/>
          </p:cNvSpPr>
          <p:nvPr>
            <p:ph type="sldNum" sz="quarter" idx="5"/>
          </p:nvPr>
        </p:nvSpPr>
        <p:spPr/>
        <p:txBody>
          <a:bodyPr/>
          <a:lstStyle/>
          <a:p>
            <a:fld id="{7AE4AE83-9BB7-4A00-BC57-F2F7DC913008}" type="slidenum">
              <a:rPr lang="en-US" smtClean="0"/>
              <a:t>2</a:t>
            </a:fld>
            <a:endParaRPr lang="en-US"/>
          </a:p>
        </p:txBody>
      </p:sp>
    </p:spTree>
    <p:extLst>
      <p:ext uri="{BB962C8B-B14F-4D97-AF65-F5344CB8AC3E}">
        <p14:creationId xmlns:p14="http://schemas.microsoft.com/office/powerpoint/2010/main" val="30181971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p&gt;0.05  data is considered normally distributed. In our case all of these vitals are not normally distributed.</a:t>
            </a:r>
          </a:p>
          <a:p>
            <a:r>
              <a:rPr lang="en-US" dirty="0"/>
              <a:t>Shapiro statistic closer to 1 means the data is normally distributed. </a:t>
            </a:r>
            <a:r>
              <a:rPr lang="en-US" dirty="0" err="1"/>
              <a:t>Eg</a:t>
            </a:r>
            <a:r>
              <a:rPr lang="en-US" dirty="0"/>
              <a:t>- Heart </a:t>
            </a:r>
            <a:r>
              <a:rPr lang="en-US" dirty="0" err="1"/>
              <a:t>Rate,Systolic</a:t>
            </a:r>
            <a:r>
              <a:rPr lang="en-US" dirty="0"/>
              <a:t> Pressure.</a:t>
            </a:r>
          </a:p>
          <a:p>
            <a:endParaRPr lang="en-US" b="0" dirty="0"/>
          </a:p>
          <a:p>
            <a:r>
              <a:rPr lang="en-US" b="0" dirty="0"/>
              <a:t>Normal data → parametric tests (t-test, ANOVA, Pearson).</a:t>
            </a:r>
          </a:p>
          <a:p>
            <a:r>
              <a:rPr lang="en-US" b="0" dirty="0"/>
              <a:t>Non-normal data → non-parametric tests (Mann–Whitney, Kruskal–Wallis, Spearman).</a:t>
            </a:r>
          </a:p>
          <a:p>
            <a:endParaRPr lang="en-US" b="0" dirty="0"/>
          </a:p>
          <a:p>
            <a:endParaRPr lang="en-US" b="0" dirty="0"/>
          </a:p>
          <a:p>
            <a:r>
              <a:rPr lang="en-US" dirty="0"/>
              <a:t>This slide shows the results of the normality tests for all the vital signs used in the analysis.</a:t>
            </a:r>
            <a:br>
              <a:rPr lang="en-US" dirty="0"/>
            </a:br>
            <a:r>
              <a:rPr lang="en-US" dirty="0"/>
              <a:t>I used the Shapiro–Wilk test, and as we can see, all p-values are below 0.05. This means that none of the variables follow a normal distribution.</a:t>
            </a:r>
            <a:br>
              <a:rPr lang="en-US" dirty="0"/>
            </a:br>
            <a:r>
              <a:rPr lang="en-US" dirty="0"/>
              <a:t>Heart rate and systolic pressure are the closest to normal, but still statistically non-normal.</a:t>
            </a:r>
            <a:br>
              <a:rPr lang="en-US" dirty="0"/>
            </a:br>
            <a:r>
              <a:rPr lang="en-US" dirty="0"/>
              <a:t>Respiratory rate, diastolic pressure, and especially pain score show very high skewness and kurtosis, indicating heavy-tailed distributions and extreme values.</a:t>
            </a:r>
            <a:br>
              <a:rPr lang="en-US" dirty="0"/>
            </a:br>
            <a:r>
              <a:rPr lang="en-US" dirty="0"/>
              <a:t>Because of this lack of normality, I used non-parametric methods such as the Mann–Whitney U test, and I imputed missing values using medians instead of means</a:t>
            </a:r>
            <a:endParaRPr lang="en-US" b="0" dirty="0"/>
          </a:p>
        </p:txBody>
      </p:sp>
      <p:sp>
        <p:nvSpPr>
          <p:cNvPr id="4" name="Slide Number Placeholder 3"/>
          <p:cNvSpPr>
            <a:spLocks noGrp="1"/>
          </p:cNvSpPr>
          <p:nvPr>
            <p:ph type="sldNum" sz="quarter" idx="5"/>
          </p:nvPr>
        </p:nvSpPr>
        <p:spPr/>
        <p:txBody>
          <a:bodyPr/>
          <a:lstStyle/>
          <a:p>
            <a:fld id="{7AE4AE83-9BB7-4A00-BC57-F2F7DC913008}" type="slidenum">
              <a:rPr lang="en-US" smtClean="0"/>
              <a:t>3</a:t>
            </a:fld>
            <a:endParaRPr lang="en-US"/>
          </a:p>
        </p:txBody>
      </p:sp>
    </p:spTree>
    <p:extLst>
      <p:ext uri="{BB962C8B-B14F-4D97-AF65-F5344CB8AC3E}">
        <p14:creationId xmlns:p14="http://schemas.microsoft.com/office/powerpoint/2010/main" val="41654609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Why I Chose the Mann–Whitney U Test</a:t>
            </a:r>
          </a:p>
          <a:p>
            <a:pPr>
              <a:buFont typeface="Arial" panose="020B0604020202020204" pitchFamily="34" charset="0"/>
              <a:buChar char="•"/>
            </a:pPr>
            <a:r>
              <a:rPr lang="en-US" b="0" dirty="0"/>
              <a:t>The data was not normally distributed, so a non-parametric test was appropriate.</a:t>
            </a:r>
          </a:p>
          <a:p>
            <a:r>
              <a:rPr lang="en-US" dirty="0"/>
              <a:t>We divided the patients into two groups—Alive and Deceased—to compare differences in their vital signs. Using the Mann–Whitney U test, we assessed whether each vital sign varied meaningfully between the two groups.</a:t>
            </a:r>
          </a:p>
          <a:p>
            <a:r>
              <a:rPr lang="en-US" dirty="0"/>
              <a:t>Respiratory Rate was the only metric showing a statistically significant difference (p &lt; 0.001), indicating that patients who died tended to have more abnormal or elevated respiratory rates. All other vital signs—Temperature, Heart Rate, Systolic Pressure, and Diastolic Pressure—did not show significant differences between groups.</a:t>
            </a:r>
          </a:p>
          <a:p>
            <a:r>
              <a:rPr lang="en-US" dirty="0"/>
              <a:t>Overall, this analysis highlights Respiratory Rate as a key vital sign associated with higher mortality risk in this cohort.</a:t>
            </a:r>
          </a:p>
        </p:txBody>
      </p:sp>
      <p:sp>
        <p:nvSpPr>
          <p:cNvPr id="4" name="Slide Number Placeholder 3"/>
          <p:cNvSpPr>
            <a:spLocks noGrp="1"/>
          </p:cNvSpPr>
          <p:nvPr>
            <p:ph type="sldNum" sz="quarter" idx="5"/>
          </p:nvPr>
        </p:nvSpPr>
        <p:spPr/>
        <p:txBody>
          <a:bodyPr/>
          <a:lstStyle/>
          <a:p>
            <a:fld id="{7AE4AE83-9BB7-4A00-BC57-F2F7DC913008}" type="slidenum">
              <a:rPr lang="en-US" smtClean="0"/>
              <a:t>4</a:t>
            </a:fld>
            <a:endParaRPr lang="en-US"/>
          </a:p>
        </p:txBody>
      </p:sp>
    </p:spTree>
    <p:extLst>
      <p:ext uri="{BB962C8B-B14F-4D97-AF65-F5344CB8AC3E}">
        <p14:creationId xmlns:p14="http://schemas.microsoft.com/office/powerpoint/2010/main" val="1842074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 this slide, I am showing the clustering results for the vital-sign data using the K-Means algorithm.</a:t>
            </a:r>
            <a:br>
              <a:rPr lang="en-US" b="1" dirty="0"/>
            </a:br>
            <a:r>
              <a:rPr lang="en-US" b="1" dirty="0"/>
              <a:t>On the left is the Elbow Method plot, which helps determine the ideal number of clusters. We see a strong bend at k = 4, meaning that after 4 clusters the reduction in inertia slows down, so adding more clusters gives little improvement.</a:t>
            </a:r>
            <a:endParaRPr lang="en-US" dirty="0"/>
          </a:p>
          <a:p>
            <a:r>
              <a:rPr lang="en-US" b="1" dirty="0"/>
              <a:t>On the right is the PCA visualization of the clusters after removing outliers. PCA reduces the high-dimensional vital-sign data into two components so we can see the clusters visually. Each color represents one cluster. The grouping shows that the data naturally forms around four main patterns.</a:t>
            </a:r>
            <a:endParaRPr lang="en-US" dirty="0"/>
          </a:p>
          <a:p>
            <a:r>
              <a:rPr lang="en-US" b="1" dirty="0"/>
              <a:t>Even though the silhouette scores for different k values are close, k = 4 provides the best balance between cluster quality and interpretability. Clinically, four clusters also make sense because patient vital-sign patterns tend to fall into a few broad physiological groups.”</a:t>
            </a:r>
            <a:endParaRPr lang="en-US" dirty="0"/>
          </a:p>
        </p:txBody>
      </p:sp>
      <p:sp>
        <p:nvSpPr>
          <p:cNvPr id="4" name="Slide Number Placeholder 3"/>
          <p:cNvSpPr>
            <a:spLocks noGrp="1"/>
          </p:cNvSpPr>
          <p:nvPr>
            <p:ph type="sldNum" sz="quarter" idx="5"/>
          </p:nvPr>
        </p:nvSpPr>
        <p:spPr/>
        <p:txBody>
          <a:bodyPr/>
          <a:lstStyle/>
          <a:p>
            <a:fld id="{7AE4AE83-9BB7-4A00-BC57-F2F7DC913008}" type="slidenum">
              <a:rPr lang="en-US" smtClean="0"/>
              <a:t>5</a:t>
            </a:fld>
            <a:endParaRPr lang="en-US"/>
          </a:p>
        </p:txBody>
      </p:sp>
    </p:spTree>
    <p:extLst>
      <p:ext uri="{BB962C8B-B14F-4D97-AF65-F5344CB8AC3E}">
        <p14:creationId xmlns:p14="http://schemas.microsoft.com/office/powerpoint/2010/main" val="959244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Bar Chart (Alive vs Deceased per Cluster)</a:t>
            </a:r>
          </a:p>
          <a:p>
            <a:r>
              <a:rPr lang="en-US" b="1" dirty="0"/>
              <a:t>"This bar chart compares survival outcomes across clusters, highlighting which patient groups have higher mortality risk."</a:t>
            </a:r>
            <a:endParaRPr lang="en-US" dirty="0"/>
          </a:p>
          <a:p>
            <a:r>
              <a:rPr lang="en-US" b="1" dirty="0"/>
              <a:t>Heatmap (Vital Signs by Cluster)</a:t>
            </a:r>
          </a:p>
          <a:p>
            <a:r>
              <a:rPr lang="en-US" b="1" dirty="0"/>
              <a:t>"This heatmap shows how key vital signs differ by cluster, It helps </a:t>
            </a:r>
            <a:r>
              <a:rPr lang="en-US" b="1" dirty="0" err="1"/>
              <a:t>toidentify</a:t>
            </a:r>
            <a:r>
              <a:rPr lang="en-US" b="1" dirty="0"/>
              <a:t> the physiological patterns linked to higher mortality."</a:t>
            </a:r>
            <a:endParaRPr lang="en-US" dirty="0"/>
          </a:p>
          <a:p>
            <a:endParaRPr lang="en-US" dirty="0"/>
          </a:p>
        </p:txBody>
      </p:sp>
      <p:sp>
        <p:nvSpPr>
          <p:cNvPr id="4" name="Slide Number Placeholder 3"/>
          <p:cNvSpPr>
            <a:spLocks noGrp="1"/>
          </p:cNvSpPr>
          <p:nvPr>
            <p:ph type="sldNum" sz="quarter" idx="5"/>
          </p:nvPr>
        </p:nvSpPr>
        <p:spPr/>
        <p:txBody>
          <a:bodyPr/>
          <a:lstStyle/>
          <a:p>
            <a:fld id="{7AE4AE83-9BB7-4A00-BC57-F2F7DC913008}" type="slidenum">
              <a:rPr lang="en-US" smtClean="0"/>
              <a:t>6</a:t>
            </a:fld>
            <a:endParaRPr lang="en-US"/>
          </a:p>
        </p:txBody>
      </p:sp>
    </p:spTree>
    <p:extLst>
      <p:ext uri="{BB962C8B-B14F-4D97-AF65-F5344CB8AC3E}">
        <p14:creationId xmlns:p14="http://schemas.microsoft.com/office/powerpoint/2010/main" val="36191334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Across the four clusters, overall survival remains high, but notable differences emerge when comparing mortality and vital sign patterns. </a:t>
            </a:r>
            <a:r>
              <a:rPr lang="en-US" b="1" dirty="0"/>
              <a:t>Cluster 0</a:t>
            </a:r>
            <a:r>
              <a:rPr lang="en-US" dirty="0"/>
              <a:t> shows the </a:t>
            </a:r>
            <a:r>
              <a:rPr lang="en-US" b="1" dirty="0"/>
              <a:t>lowest mortality (4.5%)</a:t>
            </a:r>
            <a:r>
              <a:rPr lang="en-US" dirty="0"/>
              <a:t>, with relatively stable vital signs and minimal physiologic stress. </a:t>
            </a:r>
            <a:r>
              <a:rPr lang="en-US" b="1" dirty="0"/>
              <a:t>Cluster 1</a:t>
            </a:r>
            <a:r>
              <a:rPr lang="en-US" dirty="0"/>
              <a:t> demonstrates the </a:t>
            </a:r>
            <a:r>
              <a:rPr lang="en-US" b="1" dirty="0"/>
              <a:t>highest mortality (10%)</a:t>
            </a:r>
            <a:r>
              <a:rPr lang="en-US" dirty="0"/>
              <a:t>, driven by the most abnormal vital signs—</a:t>
            </a:r>
            <a:r>
              <a:rPr lang="en-US" b="1" dirty="0"/>
              <a:t>very high heart </a:t>
            </a:r>
            <a:r>
              <a:rPr lang="en-US" b="1" dirty="0" err="1"/>
              <a:t>rate,elevated</a:t>
            </a:r>
            <a:r>
              <a:rPr lang="en-US" b="1" dirty="0"/>
              <a:t> respiratory rate, and significantly lower blood pressures</a:t>
            </a:r>
            <a:r>
              <a:rPr lang="en-US" dirty="0"/>
              <a:t>—a pattern suggestive of severe systemic stress or early shock. </a:t>
            </a:r>
            <a:r>
              <a:rPr lang="en-US" b="1" dirty="0"/>
              <a:t>Cluster 2</a:t>
            </a:r>
            <a:r>
              <a:rPr lang="en-US" dirty="0"/>
              <a:t>, which also shows </a:t>
            </a:r>
            <a:r>
              <a:rPr lang="en-US" b="1" dirty="0"/>
              <a:t>10% mortality</a:t>
            </a:r>
            <a:r>
              <a:rPr lang="en-US" dirty="0"/>
              <a:t>, displays elevated HR and RR but with moderately preserved blood pressure. </a:t>
            </a:r>
            <a:r>
              <a:rPr lang="en-US" b="1" dirty="0"/>
              <a:t>Cluster 3</a:t>
            </a:r>
            <a:r>
              <a:rPr lang="en-US" dirty="0"/>
              <a:t> has an intermediate mortality of </a:t>
            </a:r>
            <a:r>
              <a:rPr lang="en-US" b="1" dirty="0"/>
              <a:t>7%</a:t>
            </a:r>
            <a:r>
              <a:rPr lang="en-US" dirty="0"/>
              <a:t>, with </a:t>
            </a:r>
            <a:r>
              <a:rPr lang="en-US" b="1" dirty="0"/>
              <a:t>moderately elevated heart rate and respiratory rate</a:t>
            </a:r>
            <a:r>
              <a:rPr lang="en-US" dirty="0"/>
              <a:t> and somewhat lower blood pressure, reflecting a </a:t>
            </a:r>
            <a:r>
              <a:rPr lang="en-US" b="1" dirty="0"/>
              <a:t>moderate-risk clinical profile</a:t>
            </a:r>
            <a:r>
              <a:rPr lang="en-US" dirty="0"/>
              <a:t>.</a:t>
            </a:r>
          </a:p>
          <a:p>
            <a:r>
              <a:rPr lang="en-US" dirty="0"/>
              <a:t>Overall, as vital signs become more deranged—specifically when </a:t>
            </a:r>
            <a:r>
              <a:rPr lang="en-US" b="1" dirty="0"/>
              <a:t>HR↑, RR↑, and BP↓</a:t>
            </a:r>
            <a:r>
              <a:rPr lang="en-US" dirty="0"/>
              <a:t>—mortality increases, supporting the clinical usefulness of the clustering.</a:t>
            </a:r>
          </a:p>
        </p:txBody>
      </p:sp>
      <p:sp>
        <p:nvSpPr>
          <p:cNvPr id="4" name="Slide Number Placeholder 3"/>
          <p:cNvSpPr>
            <a:spLocks noGrp="1"/>
          </p:cNvSpPr>
          <p:nvPr>
            <p:ph type="sldNum" sz="quarter" idx="5"/>
          </p:nvPr>
        </p:nvSpPr>
        <p:spPr/>
        <p:txBody>
          <a:bodyPr/>
          <a:lstStyle/>
          <a:p>
            <a:fld id="{7AE4AE83-9BB7-4A00-BC57-F2F7DC913008}" type="slidenum">
              <a:rPr lang="en-US" smtClean="0"/>
              <a:t>7</a:t>
            </a:fld>
            <a:endParaRPr lang="en-US"/>
          </a:p>
        </p:txBody>
      </p:sp>
    </p:spTree>
    <p:extLst>
      <p:ext uri="{BB962C8B-B14F-4D97-AF65-F5344CB8AC3E}">
        <p14:creationId xmlns:p14="http://schemas.microsoft.com/office/powerpoint/2010/main" val="3465530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endParaRPr lang="en-US" dirty="0"/>
          </a:p>
        </p:txBody>
      </p:sp>
      <p:sp>
        <p:nvSpPr>
          <p:cNvPr id="4" name="Slide Number Placeholder 3"/>
          <p:cNvSpPr>
            <a:spLocks noGrp="1"/>
          </p:cNvSpPr>
          <p:nvPr>
            <p:ph type="sldNum" sz="quarter" idx="5"/>
          </p:nvPr>
        </p:nvSpPr>
        <p:spPr/>
        <p:txBody>
          <a:bodyPr/>
          <a:lstStyle/>
          <a:p>
            <a:fld id="{7AE4AE83-9BB7-4A00-BC57-F2F7DC913008}" type="slidenum">
              <a:rPr lang="en-US" smtClean="0"/>
              <a:t>9</a:t>
            </a:fld>
            <a:endParaRPr lang="en-US"/>
          </a:p>
        </p:txBody>
      </p:sp>
    </p:spTree>
    <p:extLst>
      <p:ext uri="{BB962C8B-B14F-4D97-AF65-F5344CB8AC3E}">
        <p14:creationId xmlns:p14="http://schemas.microsoft.com/office/powerpoint/2010/main" val="2134028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dirty="0"/>
              <a:t>12/2/2025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dirty="0"/>
              <a:t>12/2/2025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dirty="0"/>
              <a:t>12/2/2025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dirty="0"/>
              <a:t>12/2/2025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12/2/2025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dirty="0"/>
              <a:t>12/2/2025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dirty="0"/>
              <a:t>12/2/2025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dirty="0"/>
              <a:t>12/2/2025</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12/2/2025</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12/2/2025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12/2/2025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12/2/2025</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dirty="0"/>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1.xml"/><Relationship Id="rId11" Type="http://schemas.openxmlformats.org/officeDocument/2006/relationships/comments" Target="../comments/comment1.xml"/><Relationship Id="rId5" Type="http://schemas.openxmlformats.org/officeDocument/2006/relationships/diagramData" Target="../diagrams/data1.xml"/><Relationship Id="rId10" Type="http://schemas.openxmlformats.org/officeDocument/2006/relationships/image" Target="../media/image4.png"/><Relationship Id="rId4" Type="http://schemas.openxmlformats.org/officeDocument/2006/relationships/notesSlide" Target="../notesSlides/notesSlide4.xml"/><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hyperlink" Target="file:///C:\Users\w065pxg\AppData\Local\Temp\OneNote\16.0\Exported\%7b2D4404A5-7268-46F0-8460-2D4F509D6C90%7d\NT\9\fped-13-1583573.pdf" TargetMode="External"/><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21B0E-B5C6-418D-A30D-E297105DC57E}"/>
              </a:ext>
            </a:extLst>
          </p:cNvPr>
          <p:cNvSpPr>
            <a:spLocks noGrp="1"/>
          </p:cNvSpPr>
          <p:nvPr>
            <p:ph type="ctrTitle"/>
          </p:nvPr>
        </p:nvSpPr>
        <p:spPr>
          <a:xfrm>
            <a:off x="2530721" y="1628479"/>
            <a:ext cx="5518066" cy="2268559"/>
          </a:xfrm>
        </p:spPr>
        <p:txBody>
          <a:bodyPr>
            <a:normAutofit/>
          </a:bodyPr>
          <a:lstStyle/>
          <a:p>
            <a:pPr algn="l"/>
            <a:r>
              <a:rPr lang="en-US" sz="4400" dirty="0"/>
              <a:t>Machine Learning–Driven Analysis of Pneumonia Patients</a:t>
            </a:r>
            <a:endParaRPr lang="en-US" sz="4400" b="1" dirty="0"/>
          </a:p>
        </p:txBody>
      </p:sp>
      <p:sp>
        <p:nvSpPr>
          <p:cNvPr id="3" name="Subtitle 2">
            <a:extLst>
              <a:ext uri="{FF2B5EF4-FFF2-40B4-BE49-F238E27FC236}">
                <a16:creationId xmlns:a16="http://schemas.microsoft.com/office/drawing/2014/main" id="{655F2D65-FE09-429F-810D-127381F466B5}"/>
              </a:ext>
            </a:extLst>
          </p:cNvPr>
          <p:cNvSpPr>
            <a:spLocks noGrp="1"/>
          </p:cNvSpPr>
          <p:nvPr>
            <p:ph type="subTitle" idx="1"/>
          </p:nvPr>
        </p:nvSpPr>
        <p:spPr>
          <a:xfrm>
            <a:off x="2432116" y="3827282"/>
            <a:ext cx="6288707" cy="641024"/>
          </a:xfrm>
        </p:spPr>
        <p:txBody>
          <a:bodyPr>
            <a:normAutofit lnSpcReduction="10000"/>
          </a:bodyPr>
          <a:lstStyle/>
          <a:p>
            <a:r>
              <a:rPr lang="en-US" dirty="0"/>
              <a:t>An Exploratory Study of Clinical Patterns, Vital Signs, and </a:t>
            </a:r>
            <a:r>
              <a:rPr lang="en-US" sz="1600" dirty="0"/>
              <a:t>Patient</a:t>
            </a:r>
            <a:r>
              <a:rPr lang="en-US" dirty="0"/>
              <a:t> Outcomes</a:t>
            </a:r>
          </a:p>
        </p:txBody>
      </p:sp>
      <p:sp>
        <p:nvSpPr>
          <p:cNvPr id="4" name="TextBox 3">
            <a:extLst>
              <a:ext uri="{FF2B5EF4-FFF2-40B4-BE49-F238E27FC236}">
                <a16:creationId xmlns:a16="http://schemas.microsoft.com/office/drawing/2014/main" id="{ED66129B-8F41-4CA3-ACEE-53BAEFCA1D21}"/>
              </a:ext>
            </a:extLst>
          </p:cNvPr>
          <p:cNvSpPr txBox="1"/>
          <p:nvPr/>
        </p:nvSpPr>
        <p:spPr>
          <a:xfrm>
            <a:off x="5131399" y="5911175"/>
            <a:ext cx="6024282" cy="369332"/>
          </a:xfrm>
          <a:prstGeom prst="rect">
            <a:avLst/>
          </a:prstGeom>
          <a:noFill/>
        </p:spPr>
        <p:txBody>
          <a:bodyPr wrap="square" rtlCol="0">
            <a:spAutoFit/>
          </a:bodyPr>
          <a:lstStyle/>
          <a:p>
            <a:r>
              <a:rPr lang="en-US" dirty="0"/>
              <a:t> - Pushpa </a:t>
            </a:r>
            <a:r>
              <a:rPr lang="en-US" sz="1600" dirty="0"/>
              <a:t>Madhuri</a:t>
            </a:r>
            <a:r>
              <a:rPr lang="en-US" dirty="0"/>
              <a:t> Garikiparthi</a:t>
            </a:r>
          </a:p>
        </p:txBody>
      </p:sp>
      <p:pic>
        <p:nvPicPr>
          <p:cNvPr id="13" name="Audio 12">
            <a:hlinkClick r:id="" action="ppaction://media"/>
            <a:extLst>
              <a:ext uri="{FF2B5EF4-FFF2-40B4-BE49-F238E27FC236}">
                <a16:creationId xmlns:a16="http://schemas.microsoft.com/office/drawing/2014/main" id="{7891F5C5-ED7C-41FD-B6E9-65641DE7E8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7941908"/>
      </p:ext>
    </p:extLst>
  </p:cSld>
  <p:clrMapOvr>
    <a:masterClrMapping/>
  </p:clrMapOvr>
  <mc:AlternateContent xmlns:mc="http://schemas.openxmlformats.org/markup-compatibility/2006" xmlns:p14="http://schemas.microsoft.com/office/powerpoint/2010/main">
    <mc:Choice Requires="p14">
      <p:transition spd="slow" p14:dur="2000" advTm="38321"/>
    </mc:Choice>
    <mc:Fallback xmlns="">
      <p:transition spd="slow" advTm="383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5218A-D918-42E6-9318-A3CD8D4A3B92}"/>
              </a:ext>
            </a:extLst>
          </p:cNvPr>
          <p:cNvSpPr>
            <a:spLocks noGrp="1"/>
          </p:cNvSpPr>
          <p:nvPr>
            <p:ph type="title"/>
          </p:nvPr>
        </p:nvSpPr>
        <p:spPr/>
        <p:txBody>
          <a:bodyPr/>
          <a:lstStyle/>
          <a:p>
            <a:pPr algn="ctr"/>
            <a:r>
              <a:rPr lang="en-US" dirty="0"/>
              <a:t>Data Imputation &amp; Preprocessing</a:t>
            </a:r>
          </a:p>
        </p:txBody>
      </p:sp>
      <p:sp>
        <p:nvSpPr>
          <p:cNvPr id="8" name="Content Placeholder 7">
            <a:extLst>
              <a:ext uri="{FF2B5EF4-FFF2-40B4-BE49-F238E27FC236}">
                <a16:creationId xmlns:a16="http://schemas.microsoft.com/office/drawing/2014/main" id="{020FB2F0-A134-4619-AF0C-9F38A92886BD}"/>
              </a:ext>
            </a:extLst>
          </p:cNvPr>
          <p:cNvSpPr>
            <a:spLocks noGrp="1"/>
          </p:cNvSpPr>
          <p:nvPr>
            <p:ph sz="half" idx="2"/>
          </p:nvPr>
        </p:nvSpPr>
        <p:spPr>
          <a:xfrm>
            <a:off x="2396921" y="2129658"/>
            <a:ext cx="7398157" cy="3997829"/>
          </a:xfrm>
        </p:spPr>
        <p:txBody>
          <a:bodyPr>
            <a:normAutofit/>
          </a:bodyPr>
          <a:lstStyle/>
          <a:p>
            <a:r>
              <a:rPr lang="en-US" sz="1600" b="1" dirty="0"/>
              <a:t>Handling Missing Data</a:t>
            </a:r>
            <a:br>
              <a:rPr lang="en-US" sz="1600" dirty="0"/>
            </a:br>
            <a:r>
              <a:rPr lang="en-US" sz="1600" dirty="0"/>
              <a:t> – Removed patients with more than 20% missing values</a:t>
            </a:r>
            <a:br>
              <a:rPr lang="en-US" sz="1600" dirty="0"/>
            </a:br>
            <a:r>
              <a:rPr lang="en-US" sz="1600" dirty="0"/>
              <a:t> – Imputed missing vital signs using the </a:t>
            </a:r>
            <a:r>
              <a:rPr lang="en-US" sz="1600" b="1" dirty="0"/>
              <a:t>median</a:t>
            </a:r>
            <a:endParaRPr lang="en-US" sz="1600" dirty="0"/>
          </a:p>
          <a:p>
            <a:r>
              <a:rPr lang="en-US" sz="1600" b="1" dirty="0"/>
              <a:t>Statistical Checks Before Imputation</a:t>
            </a:r>
            <a:br>
              <a:rPr lang="en-US" sz="1600" dirty="0"/>
            </a:br>
            <a:r>
              <a:rPr lang="en-US" sz="1600" dirty="0"/>
              <a:t> – Tested vital signs for normality using the </a:t>
            </a:r>
            <a:r>
              <a:rPr lang="en-US" sz="1600" b="1" dirty="0"/>
              <a:t>Shapiro–Wilk test</a:t>
            </a:r>
            <a:br>
              <a:rPr lang="en-US" sz="1600" dirty="0"/>
            </a:br>
            <a:r>
              <a:rPr lang="en-US" sz="1600" dirty="0"/>
              <a:t> – Since distributions were non-normal, used the </a:t>
            </a:r>
            <a:r>
              <a:rPr lang="en-US" sz="1600" b="1" dirty="0"/>
              <a:t>Mann–Whitney U test</a:t>
            </a:r>
            <a:r>
              <a:rPr lang="en-US" sz="1600" dirty="0"/>
              <a:t> for group comparisons</a:t>
            </a:r>
          </a:p>
          <a:p>
            <a:r>
              <a:rPr lang="en-US" sz="1600" b="1" dirty="0"/>
              <a:t>WBC-Specific Imputation</a:t>
            </a:r>
            <a:br>
              <a:rPr lang="en-US" sz="1600" dirty="0"/>
            </a:br>
            <a:r>
              <a:rPr lang="en-US" sz="1600" dirty="0"/>
              <a:t> – Categorized WBC into </a:t>
            </a:r>
            <a:r>
              <a:rPr lang="en-US" sz="1600" b="1" dirty="0"/>
              <a:t>low</a:t>
            </a:r>
            <a:r>
              <a:rPr lang="en-US" sz="1600" dirty="0"/>
              <a:t>, </a:t>
            </a:r>
            <a:r>
              <a:rPr lang="en-US" sz="1600" b="1" dirty="0"/>
              <a:t>medium</a:t>
            </a:r>
            <a:r>
              <a:rPr lang="en-US" sz="1600" dirty="0"/>
              <a:t>, and </a:t>
            </a:r>
            <a:r>
              <a:rPr lang="en-US" sz="1600" b="1" dirty="0"/>
              <a:t>high</a:t>
            </a:r>
            <a:r>
              <a:rPr lang="en-US" sz="1600" dirty="0"/>
              <a:t> groups</a:t>
            </a:r>
            <a:br>
              <a:rPr lang="en-US" sz="1600" dirty="0"/>
            </a:br>
            <a:r>
              <a:rPr lang="en-US" sz="1600" dirty="0"/>
              <a:t> – Applied </a:t>
            </a:r>
            <a:r>
              <a:rPr lang="en-US" sz="1600" b="1" dirty="0"/>
              <a:t>stratified imputation</a:t>
            </a:r>
            <a:r>
              <a:rPr lang="en-US" sz="1600" dirty="0"/>
              <a:t> within each category</a:t>
            </a:r>
            <a:br>
              <a:rPr lang="en-US" sz="1600" dirty="0"/>
            </a:br>
            <a:r>
              <a:rPr lang="en-US" sz="1600" dirty="0"/>
              <a:t> – Imputed missing WBC flag values based on category ranges</a:t>
            </a:r>
          </a:p>
          <a:p>
            <a:endParaRPr lang="en-US" sz="1400" dirty="0"/>
          </a:p>
        </p:txBody>
      </p:sp>
      <p:pic>
        <p:nvPicPr>
          <p:cNvPr id="10" name="Audio 9">
            <a:hlinkClick r:id="" action="ppaction://media"/>
            <a:extLst>
              <a:ext uri="{FF2B5EF4-FFF2-40B4-BE49-F238E27FC236}">
                <a16:creationId xmlns:a16="http://schemas.microsoft.com/office/drawing/2014/main" id="{C8048922-8746-4D32-B10E-887FDFD87F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95786291"/>
      </p:ext>
    </p:extLst>
  </p:cSld>
  <p:clrMapOvr>
    <a:masterClrMapping/>
  </p:clrMapOvr>
  <mc:AlternateContent xmlns:mc="http://schemas.openxmlformats.org/markup-compatibility/2006" xmlns:p14="http://schemas.microsoft.com/office/powerpoint/2010/main">
    <mc:Choice Requires="p14">
      <p:transition spd="slow" p14:dur="2000" advTm="96993"/>
    </mc:Choice>
    <mc:Fallback xmlns="">
      <p:transition spd="slow" advTm="969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D785438-8FA6-453E-A9EE-B26C6CEAEF1E}"/>
              </a:ext>
            </a:extLst>
          </p:cNvPr>
          <p:cNvSpPr>
            <a:spLocks noGrp="1"/>
          </p:cNvSpPr>
          <p:nvPr>
            <p:ph type="title"/>
          </p:nvPr>
        </p:nvSpPr>
        <p:spPr/>
        <p:txBody>
          <a:bodyPr/>
          <a:lstStyle/>
          <a:p>
            <a:pPr algn="ctr"/>
            <a:r>
              <a:rPr lang="en-US" b="1" dirty="0"/>
              <a:t>Normality Test Results Table</a:t>
            </a:r>
            <a:endParaRPr lang="en-US" dirty="0"/>
          </a:p>
        </p:txBody>
      </p:sp>
      <p:sp>
        <p:nvSpPr>
          <p:cNvPr id="15" name="Rectangle 3">
            <a:extLst>
              <a:ext uri="{FF2B5EF4-FFF2-40B4-BE49-F238E27FC236}">
                <a16:creationId xmlns:a16="http://schemas.microsoft.com/office/drawing/2014/main" id="{F71B4D01-F312-4EB3-9109-05038E9C7933}"/>
              </a:ext>
            </a:extLst>
          </p:cNvPr>
          <p:cNvSpPr>
            <a:spLocks noChangeArrowheads="1"/>
          </p:cNvSpPr>
          <p:nvPr/>
        </p:nvSpPr>
        <p:spPr bwMode="auto">
          <a:xfrm>
            <a:off x="2765200" y="6106014"/>
            <a:ext cx="7346987"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i="0" u="none" strike="noStrike" cap="none" normalizeH="0" baseline="0" dirty="0">
                <a:ln>
                  <a:noFill/>
                </a:ln>
                <a:solidFill>
                  <a:schemeClr val="tx1"/>
                </a:solidFill>
                <a:effectLst/>
                <a:latin typeface="Arial" panose="020B0604020202020204" pitchFamily="34" charset="0"/>
              </a:rPr>
              <a:t>All variables have p-values &lt; 0.05, indicating none of the vital signs follow a normal distribution.</a:t>
            </a:r>
          </a:p>
        </p:txBody>
      </p:sp>
      <p:sp>
        <p:nvSpPr>
          <p:cNvPr id="16" name="Rectangle 4">
            <a:extLst>
              <a:ext uri="{FF2B5EF4-FFF2-40B4-BE49-F238E27FC236}">
                <a16:creationId xmlns:a16="http://schemas.microsoft.com/office/drawing/2014/main" id="{A84BBF9D-6FD5-45CA-894F-6227D90762E0}"/>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20" name="Content Placeholder 19">
            <a:extLst>
              <a:ext uri="{FF2B5EF4-FFF2-40B4-BE49-F238E27FC236}">
                <a16:creationId xmlns:a16="http://schemas.microsoft.com/office/drawing/2014/main" id="{BEC29419-67FC-4112-93A5-E22E393E5AE7}"/>
              </a:ext>
            </a:extLst>
          </p:cNvPr>
          <p:cNvGraphicFramePr>
            <a:graphicFrameLocks noGrp="1"/>
          </p:cNvGraphicFramePr>
          <p:nvPr>
            <p:ph sz="half" idx="2"/>
            <p:extLst>
              <p:ext uri="{D42A27DB-BD31-4B8C-83A1-F6EECF244321}">
                <p14:modId xmlns:p14="http://schemas.microsoft.com/office/powerpoint/2010/main" val="2693172449"/>
              </p:ext>
            </p:extLst>
          </p:nvPr>
        </p:nvGraphicFramePr>
        <p:xfrm>
          <a:off x="1624404" y="2052638"/>
          <a:ext cx="9531277" cy="3997326"/>
        </p:xfrm>
        <a:graphic>
          <a:graphicData uri="http://schemas.openxmlformats.org/drawingml/2006/table">
            <a:tbl>
              <a:tblPr/>
              <a:tblGrid>
                <a:gridCol w="1361611">
                  <a:extLst>
                    <a:ext uri="{9D8B030D-6E8A-4147-A177-3AD203B41FA5}">
                      <a16:colId xmlns:a16="http://schemas.microsoft.com/office/drawing/2014/main" val="258991739"/>
                    </a:ext>
                  </a:extLst>
                </a:gridCol>
                <a:gridCol w="1361611">
                  <a:extLst>
                    <a:ext uri="{9D8B030D-6E8A-4147-A177-3AD203B41FA5}">
                      <a16:colId xmlns:a16="http://schemas.microsoft.com/office/drawing/2014/main" val="1410596344"/>
                    </a:ext>
                  </a:extLst>
                </a:gridCol>
                <a:gridCol w="1361611">
                  <a:extLst>
                    <a:ext uri="{9D8B030D-6E8A-4147-A177-3AD203B41FA5}">
                      <a16:colId xmlns:a16="http://schemas.microsoft.com/office/drawing/2014/main" val="2096062970"/>
                    </a:ext>
                  </a:extLst>
                </a:gridCol>
                <a:gridCol w="1361611">
                  <a:extLst>
                    <a:ext uri="{9D8B030D-6E8A-4147-A177-3AD203B41FA5}">
                      <a16:colId xmlns:a16="http://schemas.microsoft.com/office/drawing/2014/main" val="3445080471"/>
                    </a:ext>
                  </a:extLst>
                </a:gridCol>
                <a:gridCol w="1361611">
                  <a:extLst>
                    <a:ext uri="{9D8B030D-6E8A-4147-A177-3AD203B41FA5}">
                      <a16:colId xmlns:a16="http://schemas.microsoft.com/office/drawing/2014/main" val="4010467892"/>
                    </a:ext>
                  </a:extLst>
                </a:gridCol>
                <a:gridCol w="1361611">
                  <a:extLst>
                    <a:ext uri="{9D8B030D-6E8A-4147-A177-3AD203B41FA5}">
                      <a16:colId xmlns:a16="http://schemas.microsoft.com/office/drawing/2014/main" val="3451020632"/>
                    </a:ext>
                  </a:extLst>
                </a:gridCol>
                <a:gridCol w="1361611">
                  <a:extLst>
                    <a:ext uri="{9D8B030D-6E8A-4147-A177-3AD203B41FA5}">
                      <a16:colId xmlns:a16="http://schemas.microsoft.com/office/drawing/2014/main" val="2799016577"/>
                    </a:ext>
                  </a:extLst>
                </a:gridCol>
              </a:tblGrid>
              <a:tr h="263974">
                <a:tc>
                  <a:txBody>
                    <a:bodyPr/>
                    <a:lstStyle/>
                    <a:p>
                      <a:r>
                        <a:rPr lang="en-US" sz="1200" b="1"/>
                        <a:t>Item</a:t>
                      </a:r>
                      <a:endParaRPr lang="en-US" sz="1200"/>
                    </a:p>
                  </a:txBody>
                  <a:tcPr marL="37711" marR="37711" marT="18855" marB="18855" anchor="ctr">
                    <a:lnL>
                      <a:noFill/>
                    </a:lnL>
                    <a:lnR>
                      <a:noFill/>
                    </a:lnR>
                    <a:lnT>
                      <a:noFill/>
                    </a:lnT>
                    <a:lnB>
                      <a:noFill/>
                    </a:lnB>
                  </a:tcPr>
                </a:tc>
                <a:tc>
                  <a:txBody>
                    <a:bodyPr/>
                    <a:lstStyle/>
                    <a:p>
                      <a:r>
                        <a:rPr lang="en-US" sz="1200" b="1"/>
                        <a:t>Shapiro Stat</a:t>
                      </a:r>
                      <a:endParaRPr lang="en-US" sz="1200"/>
                    </a:p>
                  </a:txBody>
                  <a:tcPr marL="37711" marR="37711" marT="18855" marB="18855" anchor="ctr">
                    <a:lnL>
                      <a:noFill/>
                    </a:lnL>
                    <a:lnR>
                      <a:noFill/>
                    </a:lnR>
                    <a:lnT>
                      <a:noFill/>
                    </a:lnT>
                    <a:lnB>
                      <a:noFill/>
                    </a:lnB>
                  </a:tcPr>
                </a:tc>
                <a:tc>
                  <a:txBody>
                    <a:bodyPr/>
                    <a:lstStyle/>
                    <a:p>
                      <a:r>
                        <a:rPr lang="en-US" sz="1200" b="1"/>
                        <a:t>p-value</a:t>
                      </a:r>
                      <a:endParaRPr lang="en-US" sz="1200"/>
                    </a:p>
                  </a:txBody>
                  <a:tcPr marL="37711" marR="37711" marT="18855" marB="18855" anchor="ctr">
                    <a:lnL>
                      <a:noFill/>
                    </a:lnL>
                    <a:lnR>
                      <a:noFill/>
                    </a:lnR>
                    <a:lnT>
                      <a:noFill/>
                    </a:lnT>
                    <a:lnB>
                      <a:noFill/>
                    </a:lnB>
                  </a:tcPr>
                </a:tc>
                <a:tc>
                  <a:txBody>
                    <a:bodyPr/>
                    <a:lstStyle/>
                    <a:p>
                      <a:r>
                        <a:rPr lang="en-US" sz="1200" b="1"/>
                        <a:t>n Tested</a:t>
                      </a:r>
                      <a:endParaRPr lang="en-US" sz="1200"/>
                    </a:p>
                  </a:txBody>
                  <a:tcPr marL="37711" marR="37711" marT="18855" marB="18855" anchor="ctr">
                    <a:lnL>
                      <a:noFill/>
                    </a:lnL>
                    <a:lnR>
                      <a:noFill/>
                    </a:lnR>
                    <a:lnT>
                      <a:noFill/>
                    </a:lnT>
                    <a:lnB>
                      <a:noFill/>
                    </a:lnB>
                  </a:tcPr>
                </a:tc>
                <a:tc>
                  <a:txBody>
                    <a:bodyPr/>
                    <a:lstStyle/>
                    <a:p>
                      <a:r>
                        <a:rPr lang="en-US" sz="1200" b="1"/>
                        <a:t>Skewness</a:t>
                      </a:r>
                      <a:endParaRPr lang="en-US" sz="1200"/>
                    </a:p>
                  </a:txBody>
                  <a:tcPr marL="37711" marR="37711" marT="18855" marB="18855" anchor="ctr">
                    <a:lnL>
                      <a:noFill/>
                    </a:lnL>
                    <a:lnR>
                      <a:noFill/>
                    </a:lnR>
                    <a:lnT>
                      <a:noFill/>
                    </a:lnT>
                    <a:lnB>
                      <a:noFill/>
                    </a:lnB>
                  </a:tcPr>
                </a:tc>
                <a:tc>
                  <a:txBody>
                    <a:bodyPr/>
                    <a:lstStyle/>
                    <a:p>
                      <a:r>
                        <a:rPr lang="en-US" sz="1200" b="1"/>
                        <a:t>Kurtosis</a:t>
                      </a:r>
                      <a:endParaRPr lang="en-US" sz="1200"/>
                    </a:p>
                  </a:txBody>
                  <a:tcPr marL="37711" marR="37711" marT="18855" marB="18855" anchor="ctr">
                    <a:lnL>
                      <a:noFill/>
                    </a:lnL>
                    <a:lnR>
                      <a:noFill/>
                    </a:lnR>
                    <a:lnT>
                      <a:noFill/>
                    </a:lnT>
                    <a:lnB>
                      <a:noFill/>
                    </a:lnB>
                  </a:tcPr>
                </a:tc>
                <a:tc>
                  <a:txBody>
                    <a:bodyPr/>
                    <a:lstStyle/>
                    <a:p>
                      <a:r>
                        <a:rPr lang="en-US" sz="1200" b="1"/>
                        <a:t>Interpretation</a:t>
                      </a:r>
                      <a:endParaRPr lang="en-US" sz="1200"/>
                    </a:p>
                  </a:txBody>
                  <a:tcPr marL="37711" marR="37711" marT="18855" marB="18855" anchor="ctr">
                    <a:lnL>
                      <a:noFill/>
                    </a:lnL>
                    <a:lnR>
                      <a:noFill/>
                    </a:lnR>
                    <a:lnT>
                      <a:noFill/>
                    </a:lnT>
                    <a:lnB>
                      <a:noFill/>
                    </a:lnB>
                  </a:tcPr>
                </a:tc>
                <a:extLst>
                  <a:ext uri="{0D108BD9-81ED-4DB2-BD59-A6C34878D82A}">
                    <a16:rowId xmlns:a16="http://schemas.microsoft.com/office/drawing/2014/main" val="2400863523"/>
                  </a:ext>
                </a:extLst>
              </a:tr>
              <a:tr h="716502">
                <a:tc>
                  <a:txBody>
                    <a:bodyPr/>
                    <a:lstStyle/>
                    <a:p>
                      <a:r>
                        <a:rPr lang="en-US" sz="1200" b="1"/>
                        <a:t>Temperature</a:t>
                      </a:r>
                      <a:endParaRPr lang="en-US" sz="1200"/>
                    </a:p>
                  </a:txBody>
                  <a:tcPr marL="37711" marR="37711" marT="18855" marB="18855" anchor="ctr">
                    <a:lnL>
                      <a:noFill/>
                    </a:lnL>
                    <a:lnR>
                      <a:noFill/>
                    </a:lnR>
                    <a:lnT>
                      <a:noFill/>
                    </a:lnT>
                    <a:lnB>
                      <a:noFill/>
                    </a:lnB>
                  </a:tcPr>
                </a:tc>
                <a:tc>
                  <a:txBody>
                    <a:bodyPr/>
                    <a:lstStyle/>
                    <a:p>
                      <a:r>
                        <a:rPr lang="en-US" sz="1200"/>
                        <a:t>0.81</a:t>
                      </a:r>
                    </a:p>
                  </a:txBody>
                  <a:tcPr marL="37711" marR="37711" marT="18855" marB="18855" anchor="ctr">
                    <a:lnL>
                      <a:noFill/>
                    </a:lnL>
                    <a:lnR>
                      <a:noFill/>
                    </a:lnR>
                    <a:lnT>
                      <a:noFill/>
                    </a:lnT>
                    <a:lnB>
                      <a:noFill/>
                    </a:lnB>
                  </a:tcPr>
                </a:tc>
                <a:tc>
                  <a:txBody>
                    <a:bodyPr/>
                    <a:lstStyle/>
                    <a:p>
                      <a:r>
                        <a:rPr lang="en-US" sz="1200"/>
                        <a:t>0.00</a:t>
                      </a:r>
                    </a:p>
                  </a:txBody>
                  <a:tcPr marL="37711" marR="37711" marT="18855" marB="18855" anchor="ctr">
                    <a:lnL>
                      <a:noFill/>
                    </a:lnL>
                    <a:lnR>
                      <a:noFill/>
                    </a:lnR>
                    <a:lnT>
                      <a:noFill/>
                    </a:lnT>
                    <a:lnB>
                      <a:noFill/>
                    </a:lnB>
                  </a:tcPr>
                </a:tc>
                <a:tc>
                  <a:txBody>
                    <a:bodyPr/>
                    <a:lstStyle/>
                    <a:p>
                      <a:r>
                        <a:rPr lang="en-US" sz="1200"/>
                        <a:t>542</a:t>
                      </a:r>
                    </a:p>
                  </a:txBody>
                  <a:tcPr marL="37711" marR="37711" marT="18855" marB="18855" anchor="ctr">
                    <a:lnL>
                      <a:noFill/>
                    </a:lnL>
                    <a:lnR>
                      <a:noFill/>
                    </a:lnR>
                    <a:lnT>
                      <a:noFill/>
                    </a:lnT>
                    <a:lnB>
                      <a:noFill/>
                    </a:lnB>
                  </a:tcPr>
                </a:tc>
                <a:tc>
                  <a:txBody>
                    <a:bodyPr/>
                    <a:lstStyle/>
                    <a:p>
                      <a:r>
                        <a:rPr lang="en-US" sz="1200"/>
                        <a:t>-0.66</a:t>
                      </a:r>
                    </a:p>
                  </a:txBody>
                  <a:tcPr marL="37711" marR="37711" marT="18855" marB="18855" anchor="ctr">
                    <a:lnL>
                      <a:noFill/>
                    </a:lnL>
                    <a:lnR>
                      <a:noFill/>
                    </a:lnR>
                    <a:lnT>
                      <a:noFill/>
                    </a:lnT>
                    <a:lnB>
                      <a:noFill/>
                    </a:lnB>
                  </a:tcPr>
                </a:tc>
                <a:tc>
                  <a:txBody>
                    <a:bodyPr/>
                    <a:lstStyle/>
                    <a:p>
                      <a:r>
                        <a:rPr lang="en-US" sz="1200"/>
                        <a:t>21.84</a:t>
                      </a:r>
                    </a:p>
                  </a:txBody>
                  <a:tcPr marL="37711" marR="37711" marT="18855" marB="18855" anchor="ctr">
                    <a:lnL>
                      <a:noFill/>
                    </a:lnL>
                    <a:lnR>
                      <a:noFill/>
                    </a:lnR>
                    <a:lnT>
                      <a:noFill/>
                    </a:lnT>
                    <a:lnB>
                      <a:noFill/>
                    </a:lnB>
                  </a:tcPr>
                </a:tc>
                <a:tc>
                  <a:txBody>
                    <a:bodyPr/>
                    <a:lstStyle/>
                    <a:p>
                      <a:r>
                        <a:rPr lang="en-US" sz="1200" b="1"/>
                        <a:t>Non-normal</a:t>
                      </a:r>
                      <a:r>
                        <a:rPr lang="en-US" sz="1200"/>
                        <a:t> (mild skew, high kurtosis)</a:t>
                      </a:r>
                    </a:p>
                  </a:txBody>
                  <a:tcPr marL="37711" marR="37711" marT="18855" marB="18855" anchor="ctr">
                    <a:lnL>
                      <a:noFill/>
                    </a:lnL>
                    <a:lnR>
                      <a:noFill/>
                    </a:lnR>
                    <a:lnT>
                      <a:noFill/>
                    </a:lnT>
                    <a:lnB>
                      <a:noFill/>
                    </a:lnB>
                  </a:tcPr>
                </a:tc>
                <a:extLst>
                  <a:ext uri="{0D108BD9-81ED-4DB2-BD59-A6C34878D82A}">
                    <a16:rowId xmlns:a16="http://schemas.microsoft.com/office/drawing/2014/main" val="4209169312"/>
                  </a:ext>
                </a:extLst>
              </a:tr>
              <a:tr h="716502">
                <a:tc>
                  <a:txBody>
                    <a:bodyPr/>
                    <a:lstStyle/>
                    <a:p>
                      <a:r>
                        <a:rPr lang="en-US" sz="1200" b="1"/>
                        <a:t>Heart Rate</a:t>
                      </a:r>
                      <a:endParaRPr lang="en-US" sz="1200"/>
                    </a:p>
                  </a:txBody>
                  <a:tcPr marL="37711" marR="37711" marT="18855" marB="18855" anchor="ctr">
                    <a:lnL>
                      <a:noFill/>
                    </a:lnL>
                    <a:lnR>
                      <a:noFill/>
                    </a:lnR>
                    <a:lnT>
                      <a:noFill/>
                    </a:lnT>
                    <a:lnB>
                      <a:noFill/>
                    </a:lnB>
                  </a:tcPr>
                </a:tc>
                <a:tc>
                  <a:txBody>
                    <a:bodyPr/>
                    <a:lstStyle/>
                    <a:p>
                      <a:r>
                        <a:rPr lang="en-US" sz="1200" b="1" dirty="0">
                          <a:solidFill>
                            <a:schemeClr val="tx2">
                              <a:lumMod val="90000"/>
                            </a:schemeClr>
                          </a:solidFill>
                        </a:rPr>
                        <a:t>0.93 </a:t>
                      </a:r>
                    </a:p>
                  </a:txBody>
                  <a:tcPr marL="37711" marR="37711" marT="18855" marB="18855" anchor="ctr">
                    <a:lnL>
                      <a:noFill/>
                    </a:lnL>
                    <a:lnR>
                      <a:noFill/>
                    </a:lnR>
                    <a:lnT>
                      <a:noFill/>
                    </a:lnT>
                    <a:lnB>
                      <a:noFill/>
                    </a:lnB>
                  </a:tcPr>
                </a:tc>
                <a:tc>
                  <a:txBody>
                    <a:bodyPr/>
                    <a:lstStyle/>
                    <a:p>
                      <a:r>
                        <a:rPr lang="en-US" sz="1200"/>
                        <a:t>0.00</a:t>
                      </a:r>
                    </a:p>
                  </a:txBody>
                  <a:tcPr marL="37711" marR="37711" marT="18855" marB="18855" anchor="ctr">
                    <a:lnL>
                      <a:noFill/>
                    </a:lnL>
                    <a:lnR>
                      <a:noFill/>
                    </a:lnR>
                    <a:lnT>
                      <a:noFill/>
                    </a:lnT>
                    <a:lnB>
                      <a:noFill/>
                    </a:lnB>
                  </a:tcPr>
                </a:tc>
                <a:tc>
                  <a:txBody>
                    <a:bodyPr/>
                    <a:lstStyle/>
                    <a:p>
                      <a:r>
                        <a:rPr lang="en-US" sz="1200"/>
                        <a:t>532</a:t>
                      </a:r>
                    </a:p>
                  </a:txBody>
                  <a:tcPr marL="37711" marR="37711" marT="18855" marB="18855" anchor="ctr">
                    <a:lnL>
                      <a:noFill/>
                    </a:lnL>
                    <a:lnR>
                      <a:noFill/>
                    </a:lnR>
                    <a:lnT>
                      <a:noFill/>
                    </a:lnT>
                    <a:lnB>
                      <a:noFill/>
                    </a:lnB>
                  </a:tcPr>
                </a:tc>
                <a:tc>
                  <a:txBody>
                    <a:bodyPr/>
                    <a:lstStyle/>
                    <a:p>
                      <a:r>
                        <a:rPr lang="en-US" sz="1200"/>
                        <a:t>-0.71</a:t>
                      </a:r>
                    </a:p>
                  </a:txBody>
                  <a:tcPr marL="37711" marR="37711" marT="18855" marB="18855" anchor="ctr">
                    <a:lnL>
                      <a:noFill/>
                    </a:lnL>
                    <a:lnR>
                      <a:noFill/>
                    </a:lnR>
                    <a:lnT>
                      <a:noFill/>
                    </a:lnT>
                    <a:lnB>
                      <a:noFill/>
                    </a:lnB>
                  </a:tcPr>
                </a:tc>
                <a:tc>
                  <a:txBody>
                    <a:bodyPr/>
                    <a:lstStyle/>
                    <a:p>
                      <a:r>
                        <a:rPr lang="en-US" sz="1200"/>
                        <a:t>7.10</a:t>
                      </a:r>
                    </a:p>
                  </a:txBody>
                  <a:tcPr marL="37711" marR="37711" marT="18855" marB="18855" anchor="ctr">
                    <a:lnL>
                      <a:noFill/>
                    </a:lnL>
                    <a:lnR>
                      <a:noFill/>
                    </a:lnR>
                    <a:lnT>
                      <a:noFill/>
                    </a:lnT>
                    <a:lnB>
                      <a:noFill/>
                    </a:lnB>
                  </a:tcPr>
                </a:tc>
                <a:tc>
                  <a:txBody>
                    <a:bodyPr/>
                    <a:lstStyle/>
                    <a:p>
                      <a:r>
                        <a:rPr lang="en-US" sz="1200" b="1" dirty="0"/>
                        <a:t>Closest to normal</a:t>
                      </a:r>
                      <a:r>
                        <a:rPr lang="en-US" sz="1200" dirty="0"/>
                        <a:t>, but still non-normal</a:t>
                      </a:r>
                    </a:p>
                  </a:txBody>
                  <a:tcPr marL="37711" marR="37711" marT="18855" marB="18855" anchor="ctr">
                    <a:lnL>
                      <a:noFill/>
                    </a:lnL>
                    <a:lnR>
                      <a:noFill/>
                    </a:lnR>
                    <a:lnT>
                      <a:noFill/>
                    </a:lnT>
                    <a:lnB>
                      <a:noFill/>
                    </a:lnB>
                  </a:tcPr>
                </a:tc>
                <a:extLst>
                  <a:ext uri="{0D108BD9-81ED-4DB2-BD59-A6C34878D82A}">
                    <a16:rowId xmlns:a16="http://schemas.microsoft.com/office/drawing/2014/main" val="3503341213"/>
                  </a:ext>
                </a:extLst>
              </a:tr>
              <a:tr h="603370">
                <a:tc>
                  <a:txBody>
                    <a:bodyPr/>
                    <a:lstStyle/>
                    <a:p>
                      <a:r>
                        <a:rPr lang="en-US" sz="1200" b="1"/>
                        <a:t>Respiratory Rate</a:t>
                      </a:r>
                      <a:endParaRPr lang="en-US" sz="1200"/>
                    </a:p>
                  </a:txBody>
                  <a:tcPr marL="37711" marR="37711" marT="18855" marB="18855" anchor="ctr">
                    <a:lnL>
                      <a:noFill/>
                    </a:lnL>
                    <a:lnR>
                      <a:noFill/>
                    </a:lnR>
                    <a:lnT>
                      <a:noFill/>
                    </a:lnT>
                    <a:lnB>
                      <a:noFill/>
                    </a:lnB>
                  </a:tcPr>
                </a:tc>
                <a:tc>
                  <a:txBody>
                    <a:bodyPr/>
                    <a:lstStyle/>
                    <a:p>
                      <a:r>
                        <a:rPr lang="en-US" sz="1200" dirty="0">
                          <a:solidFill>
                            <a:srgbClr val="FF0000"/>
                          </a:solidFill>
                        </a:rPr>
                        <a:t>0.49 </a:t>
                      </a:r>
                    </a:p>
                  </a:txBody>
                  <a:tcPr marL="37711" marR="37711" marT="18855" marB="18855" anchor="ctr">
                    <a:lnL>
                      <a:noFill/>
                    </a:lnL>
                    <a:lnR>
                      <a:noFill/>
                    </a:lnR>
                    <a:lnT>
                      <a:noFill/>
                    </a:lnT>
                    <a:lnB>
                      <a:noFill/>
                    </a:lnB>
                  </a:tcPr>
                </a:tc>
                <a:tc>
                  <a:txBody>
                    <a:bodyPr/>
                    <a:lstStyle/>
                    <a:p>
                      <a:r>
                        <a:rPr lang="en-US" sz="1200"/>
                        <a:t>0.00</a:t>
                      </a:r>
                    </a:p>
                  </a:txBody>
                  <a:tcPr marL="37711" marR="37711" marT="18855" marB="18855" anchor="ctr">
                    <a:lnL>
                      <a:noFill/>
                    </a:lnL>
                    <a:lnR>
                      <a:noFill/>
                    </a:lnR>
                    <a:lnT>
                      <a:noFill/>
                    </a:lnT>
                    <a:lnB>
                      <a:noFill/>
                    </a:lnB>
                  </a:tcPr>
                </a:tc>
                <a:tc>
                  <a:txBody>
                    <a:bodyPr/>
                    <a:lstStyle/>
                    <a:p>
                      <a:r>
                        <a:rPr lang="en-US" sz="1200"/>
                        <a:t>535</a:t>
                      </a:r>
                    </a:p>
                  </a:txBody>
                  <a:tcPr marL="37711" marR="37711" marT="18855" marB="18855" anchor="ctr">
                    <a:lnL>
                      <a:noFill/>
                    </a:lnL>
                    <a:lnR>
                      <a:noFill/>
                    </a:lnR>
                    <a:lnT>
                      <a:noFill/>
                    </a:lnT>
                    <a:lnB>
                      <a:noFill/>
                    </a:lnB>
                  </a:tcPr>
                </a:tc>
                <a:tc>
                  <a:txBody>
                    <a:bodyPr/>
                    <a:lstStyle/>
                    <a:p>
                      <a:r>
                        <a:rPr lang="en-US" sz="1200"/>
                        <a:t>5.28</a:t>
                      </a:r>
                    </a:p>
                  </a:txBody>
                  <a:tcPr marL="37711" marR="37711" marT="18855" marB="18855" anchor="ctr">
                    <a:lnL>
                      <a:noFill/>
                    </a:lnL>
                    <a:lnR>
                      <a:noFill/>
                    </a:lnR>
                    <a:lnT>
                      <a:noFill/>
                    </a:lnT>
                    <a:lnB>
                      <a:noFill/>
                    </a:lnB>
                  </a:tcPr>
                </a:tc>
                <a:tc>
                  <a:txBody>
                    <a:bodyPr/>
                    <a:lstStyle/>
                    <a:p>
                      <a:r>
                        <a:rPr lang="en-US" sz="1200"/>
                        <a:t>35.34</a:t>
                      </a:r>
                    </a:p>
                  </a:txBody>
                  <a:tcPr marL="37711" marR="37711" marT="18855" marB="18855" anchor="ctr">
                    <a:lnL>
                      <a:noFill/>
                    </a:lnL>
                    <a:lnR>
                      <a:noFill/>
                    </a:lnR>
                    <a:lnT>
                      <a:noFill/>
                    </a:lnT>
                    <a:lnB>
                      <a:noFill/>
                    </a:lnB>
                  </a:tcPr>
                </a:tc>
                <a:tc>
                  <a:txBody>
                    <a:bodyPr/>
                    <a:lstStyle/>
                    <a:p>
                      <a:r>
                        <a:rPr lang="en-US" sz="1200" b="1"/>
                        <a:t>Highly skewed &amp; heavy-tailed</a:t>
                      </a:r>
                      <a:endParaRPr lang="en-US" sz="1200"/>
                    </a:p>
                  </a:txBody>
                  <a:tcPr marL="37711" marR="37711" marT="18855" marB="18855" anchor="ctr">
                    <a:lnL>
                      <a:noFill/>
                    </a:lnL>
                    <a:lnR>
                      <a:noFill/>
                    </a:lnR>
                    <a:lnT>
                      <a:noFill/>
                    </a:lnT>
                    <a:lnB>
                      <a:noFill/>
                    </a:lnB>
                  </a:tcPr>
                </a:tc>
                <a:extLst>
                  <a:ext uri="{0D108BD9-81ED-4DB2-BD59-A6C34878D82A}">
                    <a16:rowId xmlns:a16="http://schemas.microsoft.com/office/drawing/2014/main" val="1039843365"/>
                  </a:ext>
                </a:extLst>
              </a:tr>
              <a:tr h="490238">
                <a:tc>
                  <a:txBody>
                    <a:bodyPr/>
                    <a:lstStyle/>
                    <a:p>
                      <a:r>
                        <a:rPr lang="en-US" sz="1200" b="1"/>
                        <a:t>Diastolic Pressure</a:t>
                      </a:r>
                      <a:endParaRPr lang="en-US" sz="1200"/>
                    </a:p>
                  </a:txBody>
                  <a:tcPr marL="37711" marR="37711" marT="18855" marB="18855" anchor="ctr">
                    <a:lnL>
                      <a:noFill/>
                    </a:lnL>
                    <a:lnR>
                      <a:noFill/>
                    </a:lnR>
                    <a:lnT>
                      <a:noFill/>
                    </a:lnT>
                    <a:lnB>
                      <a:noFill/>
                    </a:lnB>
                  </a:tcPr>
                </a:tc>
                <a:tc>
                  <a:txBody>
                    <a:bodyPr/>
                    <a:lstStyle/>
                    <a:p>
                      <a:r>
                        <a:rPr lang="en-US" sz="1200" dirty="0">
                          <a:solidFill>
                            <a:srgbClr val="FF0000"/>
                          </a:solidFill>
                        </a:rPr>
                        <a:t>0.71 </a:t>
                      </a:r>
                    </a:p>
                  </a:txBody>
                  <a:tcPr marL="37711" marR="37711" marT="18855" marB="18855" anchor="ctr">
                    <a:lnL>
                      <a:noFill/>
                    </a:lnL>
                    <a:lnR>
                      <a:noFill/>
                    </a:lnR>
                    <a:lnT>
                      <a:noFill/>
                    </a:lnT>
                    <a:lnB>
                      <a:noFill/>
                    </a:lnB>
                  </a:tcPr>
                </a:tc>
                <a:tc>
                  <a:txBody>
                    <a:bodyPr/>
                    <a:lstStyle/>
                    <a:p>
                      <a:r>
                        <a:rPr lang="en-US" sz="1200"/>
                        <a:t>0.00</a:t>
                      </a:r>
                    </a:p>
                  </a:txBody>
                  <a:tcPr marL="37711" marR="37711" marT="18855" marB="18855" anchor="ctr">
                    <a:lnL>
                      <a:noFill/>
                    </a:lnL>
                    <a:lnR>
                      <a:noFill/>
                    </a:lnR>
                    <a:lnT>
                      <a:noFill/>
                    </a:lnT>
                    <a:lnB>
                      <a:noFill/>
                    </a:lnB>
                  </a:tcPr>
                </a:tc>
                <a:tc>
                  <a:txBody>
                    <a:bodyPr/>
                    <a:lstStyle/>
                    <a:p>
                      <a:r>
                        <a:rPr lang="en-US" sz="1200"/>
                        <a:t>477</a:t>
                      </a:r>
                    </a:p>
                  </a:txBody>
                  <a:tcPr marL="37711" marR="37711" marT="18855" marB="18855" anchor="ctr">
                    <a:lnL>
                      <a:noFill/>
                    </a:lnL>
                    <a:lnR>
                      <a:noFill/>
                    </a:lnR>
                    <a:lnT>
                      <a:noFill/>
                    </a:lnT>
                    <a:lnB>
                      <a:noFill/>
                    </a:lnB>
                  </a:tcPr>
                </a:tc>
                <a:tc>
                  <a:txBody>
                    <a:bodyPr/>
                    <a:lstStyle/>
                    <a:p>
                      <a:r>
                        <a:rPr lang="en-US" sz="1200"/>
                        <a:t>6.01</a:t>
                      </a:r>
                    </a:p>
                  </a:txBody>
                  <a:tcPr marL="37711" marR="37711" marT="18855" marB="18855" anchor="ctr">
                    <a:lnL>
                      <a:noFill/>
                    </a:lnL>
                    <a:lnR>
                      <a:noFill/>
                    </a:lnR>
                    <a:lnT>
                      <a:noFill/>
                    </a:lnT>
                    <a:lnB>
                      <a:noFill/>
                    </a:lnB>
                  </a:tcPr>
                </a:tc>
                <a:tc>
                  <a:txBody>
                    <a:bodyPr/>
                    <a:lstStyle/>
                    <a:p>
                      <a:r>
                        <a:rPr lang="en-US" sz="1200"/>
                        <a:t>82.38</a:t>
                      </a:r>
                    </a:p>
                  </a:txBody>
                  <a:tcPr marL="37711" marR="37711" marT="18855" marB="18855" anchor="ctr">
                    <a:lnL>
                      <a:noFill/>
                    </a:lnL>
                    <a:lnR>
                      <a:noFill/>
                    </a:lnR>
                    <a:lnT>
                      <a:noFill/>
                    </a:lnT>
                    <a:lnB>
                      <a:noFill/>
                    </a:lnB>
                  </a:tcPr>
                </a:tc>
                <a:tc>
                  <a:txBody>
                    <a:bodyPr/>
                    <a:lstStyle/>
                    <a:p>
                      <a:r>
                        <a:rPr lang="en-US" sz="1200" b="1"/>
                        <a:t>Severely non-normal</a:t>
                      </a:r>
                      <a:endParaRPr lang="en-US" sz="1200"/>
                    </a:p>
                  </a:txBody>
                  <a:tcPr marL="37711" marR="37711" marT="18855" marB="18855" anchor="ctr">
                    <a:lnL>
                      <a:noFill/>
                    </a:lnL>
                    <a:lnR>
                      <a:noFill/>
                    </a:lnR>
                    <a:lnT>
                      <a:noFill/>
                    </a:lnT>
                    <a:lnB>
                      <a:noFill/>
                    </a:lnB>
                  </a:tcPr>
                </a:tc>
                <a:extLst>
                  <a:ext uri="{0D108BD9-81ED-4DB2-BD59-A6C34878D82A}">
                    <a16:rowId xmlns:a16="http://schemas.microsoft.com/office/drawing/2014/main" val="2186347708"/>
                  </a:ext>
                </a:extLst>
              </a:tr>
              <a:tr h="490238">
                <a:tc>
                  <a:txBody>
                    <a:bodyPr/>
                    <a:lstStyle/>
                    <a:p>
                      <a:r>
                        <a:rPr lang="en-US" sz="1200" b="1"/>
                        <a:t>Systolic Pressure</a:t>
                      </a:r>
                      <a:endParaRPr lang="en-US" sz="1200"/>
                    </a:p>
                  </a:txBody>
                  <a:tcPr marL="37711" marR="37711" marT="18855" marB="18855" anchor="ctr">
                    <a:lnL>
                      <a:noFill/>
                    </a:lnL>
                    <a:lnR>
                      <a:noFill/>
                    </a:lnR>
                    <a:lnT>
                      <a:noFill/>
                    </a:lnT>
                    <a:lnB>
                      <a:noFill/>
                    </a:lnB>
                  </a:tcPr>
                </a:tc>
                <a:tc>
                  <a:txBody>
                    <a:bodyPr/>
                    <a:lstStyle/>
                    <a:p>
                      <a:pPr marL="0" algn="l" defTabSz="914400" rtl="0" eaLnBrk="1" latinLnBrk="0" hangingPunct="1"/>
                      <a:r>
                        <a:rPr lang="en-US" sz="1200" b="1" kern="1200" dirty="0">
                          <a:solidFill>
                            <a:schemeClr val="tx2">
                              <a:lumMod val="90000"/>
                            </a:schemeClr>
                          </a:solidFill>
                          <a:latin typeface="+mn-lt"/>
                          <a:ea typeface="+mn-ea"/>
                          <a:cs typeface="+mn-cs"/>
                        </a:rPr>
                        <a:t>0.95 </a:t>
                      </a:r>
                    </a:p>
                  </a:txBody>
                  <a:tcPr marL="37711" marR="37711" marT="18855" marB="18855" anchor="ctr">
                    <a:lnL>
                      <a:noFill/>
                    </a:lnL>
                    <a:lnR>
                      <a:noFill/>
                    </a:lnR>
                    <a:lnT>
                      <a:noFill/>
                    </a:lnT>
                    <a:lnB>
                      <a:noFill/>
                    </a:lnB>
                  </a:tcPr>
                </a:tc>
                <a:tc>
                  <a:txBody>
                    <a:bodyPr/>
                    <a:lstStyle/>
                    <a:p>
                      <a:r>
                        <a:rPr lang="en-US" sz="1200"/>
                        <a:t>0.00</a:t>
                      </a:r>
                    </a:p>
                  </a:txBody>
                  <a:tcPr marL="37711" marR="37711" marT="18855" marB="18855" anchor="ctr">
                    <a:lnL>
                      <a:noFill/>
                    </a:lnL>
                    <a:lnR>
                      <a:noFill/>
                    </a:lnR>
                    <a:lnT>
                      <a:noFill/>
                    </a:lnT>
                    <a:lnB>
                      <a:noFill/>
                    </a:lnB>
                  </a:tcPr>
                </a:tc>
                <a:tc>
                  <a:txBody>
                    <a:bodyPr/>
                    <a:lstStyle/>
                    <a:p>
                      <a:r>
                        <a:rPr lang="en-US" sz="1200"/>
                        <a:t>477</a:t>
                      </a:r>
                    </a:p>
                  </a:txBody>
                  <a:tcPr marL="37711" marR="37711" marT="18855" marB="18855" anchor="ctr">
                    <a:lnL>
                      <a:noFill/>
                    </a:lnL>
                    <a:lnR>
                      <a:noFill/>
                    </a:lnR>
                    <a:lnT>
                      <a:noFill/>
                    </a:lnT>
                    <a:lnB>
                      <a:noFill/>
                    </a:lnB>
                  </a:tcPr>
                </a:tc>
                <a:tc>
                  <a:txBody>
                    <a:bodyPr/>
                    <a:lstStyle/>
                    <a:p>
                      <a:r>
                        <a:rPr lang="en-US" sz="1200"/>
                        <a:t>0.93</a:t>
                      </a:r>
                    </a:p>
                  </a:txBody>
                  <a:tcPr marL="37711" marR="37711" marT="18855" marB="18855" anchor="ctr">
                    <a:lnL>
                      <a:noFill/>
                    </a:lnL>
                    <a:lnR>
                      <a:noFill/>
                    </a:lnR>
                    <a:lnT>
                      <a:noFill/>
                    </a:lnT>
                    <a:lnB>
                      <a:noFill/>
                    </a:lnB>
                  </a:tcPr>
                </a:tc>
                <a:tc>
                  <a:txBody>
                    <a:bodyPr/>
                    <a:lstStyle/>
                    <a:p>
                      <a:r>
                        <a:rPr lang="en-US" sz="1200"/>
                        <a:t>7.49</a:t>
                      </a:r>
                    </a:p>
                  </a:txBody>
                  <a:tcPr marL="37711" marR="37711" marT="18855" marB="18855" anchor="ctr">
                    <a:lnL>
                      <a:noFill/>
                    </a:lnL>
                    <a:lnR>
                      <a:noFill/>
                    </a:lnR>
                    <a:lnT>
                      <a:noFill/>
                    </a:lnT>
                    <a:lnB>
                      <a:noFill/>
                    </a:lnB>
                  </a:tcPr>
                </a:tc>
                <a:tc>
                  <a:txBody>
                    <a:bodyPr/>
                    <a:lstStyle/>
                    <a:p>
                      <a:r>
                        <a:rPr lang="en-US" sz="1200"/>
                        <a:t>Closest to normal after HR</a:t>
                      </a:r>
                    </a:p>
                  </a:txBody>
                  <a:tcPr marL="37711" marR="37711" marT="18855" marB="18855" anchor="ctr">
                    <a:lnL>
                      <a:noFill/>
                    </a:lnL>
                    <a:lnR>
                      <a:noFill/>
                    </a:lnR>
                    <a:lnT>
                      <a:noFill/>
                    </a:lnT>
                    <a:lnB>
                      <a:noFill/>
                    </a:lnB>
                  </a:tcPr>
                </a:tc>
                <a:extLst>
                  <a:ext uri="{0D108BD9-81ED-4DB2-BD59-A6C34878D82A}">
                    <a16:rowId xmlns:a16="http://schemas.microsoft.com/office/drawing/2014/main" val="1638123379"/>
                  </a:ext>
                </a:extLst>
              </a:tr>
              <a:tr h="716502">
                <a:tc>
                  <a:txBody>
                    <a:bodyPr/>
                    <a:lstStyle/>
                    <a:p>
                      <a:r>
                        <a:rPr lang="en-US" sz="1200" b="1"/>
                        <a:t>Pain Score</a:t>
                      </a:r>
                      <a:endParaRPr lang="en-US" sz="1200"/>
                    </a:p>
                  </a:txBody>
                  <a:tcPr marL="37711" marR="37711" marT="18855" marB="18855" anchor="ctr">
                    <a:lnL>
                      <a:noFill/>
                    </a:lnL>
                    <a:lnR>
                      <a:noFill/>
                    </a:lnR>
                    <a:lnT>
                      <a:noFill/>
                    </a:lnT>
                    <a:lnB>
                      <a:noFill/>
                    </a:lnB>
                  </a:tcPr>
                </a:tc>
                <a:tc>
                  <a:txBody>
                    <a:bodyPr/>
                    <a:lstStyle/>
                    <a:p>
                      <a:r>
                        <a:rPr lang="en-US" sz="1200" dirty="0">
                          <a:solidFill>
                            <a:srgbClr val="FF0000"/>
                          </a:solidFill>
                        </a:rPr>
                        <a:t>0.06 </a:t>
                      </a:r>
                    </a:p>
                  </a:txBody>
                  <a:tcPr marL="37711" marR="37711" marT="18855" marB="18855" anchor="ctr">
                    <a:lnL>
                      <a:noFill/>
                    </a:lnL>
                    <a:lnR>
                      <a:noFill/>
                    </a:lnR>
                    <a:lnT>
                      <a:noFill/>
                    </a:lnT>
                    <a:lnB>
                      <a:noFill/>
                    </a:lnB>
                  </a:tcPr>
                </a:tc>
                <a:tc>
                  <a:txBody>
                    <a:bodyPr/>
                    <a:lstStyle/>
                    <a:p>
                      <a:r>
                        <a:rPr lang="en-US" sz="1200"/>
                        <a:t>0.00</a:t>
                      </a:r>
                    </a:p>
                  </a:txBody>
                  <a:tcPr marL="37711" marR="37711" marT="18855" marB="18855" anchor="ctr">
                    <a:lnL>
                      <a:noFill/>
                    </a:lnL>
                    <a:lnR>
                      <a:noFill/>
                    </a:lnR>
                    <a:lnT>
                      <a:noFill/>
                    </a:lnT>
                    <a:lnB>
                      <a:noFill/>
                    </a:lnB>
                  </a:tcPr>
                </a:tc>
                <a:tc>
                  <a:txBody>
                    <a:bodyPr/>
                    <a:lstStyle/>
                    <a:p>
                      <a:r>
                        <a:rPr lang="en-US" sz="1200"/>
                        <a:t>193</a:t>
                      </a:r>
                    </a:p>
                  </a:txBody>
                  <a:tcPr marL="37711" marR="37711" marT="18855" marB="18855" anchor="ctr">
                    <a:lnL>
                      <a:noFill/>
                    </a:lnL>
                    <a:lnR>
                      <a:noFill/>
                    </a:lnR>
                    <a:lnT>
                      <a:noFill/>
                    </a:lnT>
                    <a:lnB>
                      <a:noFill/>
                    </a:lnB>
                  </a:tcPr>
                </a:tc>
                <a:tc>
                  <a:txBody>
                    <a:bodyPr/>
                    <a:lstStyle/>
                    <a:p>
                      <a:r>
                        <a:rPr lang="en-US" sz="1200"/>
                        <a:t>13.58</a:t>
                      </a:r>
                    </a:p>
                  </a:txBody>
                  <a:tcPr marL="37711" marR="37711" marT="18855" marB="18855" anchor="ctr">
                    <a:lnL>
                      <a:noFill/>
                    </a:lnL>
                    <a:lnR>
                      <a:noFill/>
                    </a:lnR>
                    <a:lnT>
                      <a:noFill/>
                    </a:lnT>
                    <a:lnB>
                      <a:noFill/>
                    </a:lnB>
                  </a:tcPr>
                </a:tc>
                <a:tc>
                  <a:txBody>
                    <a:bodyPr/>
                    <a:lstStyle/>
                    <a:p>
                      <a:r>
                        <a:rPr lang="en-US" sz="1200"/>
                        <a:t>184.16</a:t>
                      </a:r>
                    </a:p>
                  </a:txBody>
                  <a:tcPr marL="37711" marR="37711" marT="18855" marB="18855" anchor="ctr">
                    <a:lnL>
                      <a:noFill/>
                    </a:lnL>
                    <a:lnR>
                      <a:noFill/>
                    </a:lnR>
                    <a:lnT>
                      <a:noFill/>
                    </a:lnT>
                    <a:lnB>
                      <a:noFill/>
                    </a:lnB>
                  </a:tcPr>
                </a:tc>
                <a:tc>
                  <a:txBody>
                    <a:bodyPr/>
                    <a:lstStyle/>
                    <a:p>
                      <a:r>
                        <a:rPr lang="en-US" sz="1200" b="1" dirty="0"/>
                        <a:t>Extremely non-normal</a:t>
                      </a:r>
                      <a:r>
                        <a:rPr lang="en-US" sz="1200" dirty="0"/>
                        <a:t> (very heavy tails)</a:t>
                      </a:r>
                    </a:p>
                  </a:txBody>
                  <a:tcPr marL="37711" marR="37711" marT="18855" marB="18855" anchor="ctr">
                    <a:lnL>
                      <a:noFill/>
                    </a:lnL>
                    <a:lnR>
                      <a:noFill/>
                    </a:lnR>
                    <a:lnT>
                      <a:noFill/>
                    </a:lnT>
                    <a:lnB>
                      <a:noFill/>
                    </a:lnB>
                  </a:tcPr>
                </a:tc>
                <a:extLst>
                  <a:ext uri="{0D108BD9-81ED-4DB2-BD59-A6C34878D82A}">
                    <a16:rowId xmlns:a16="http://schemas.microsoft.com/office/drawing/2014/main" val="101276522"/>
                  </a:ext>
                </a:extLst>
              </a:tr>
            </a:tbl>
          </a:graphicData>
        </a:graphic>
      </p:graphicFrame>
      <p:pic>
        <p:nvPicPr>
          <p:cNvPr id="33" name="Audio 32">
            <a:hlinkClick r:id="" action="ppaction://media"/>
            <a:extLst>
              <a:ext uri="{FF2B5EF4-FFF2-40B4-BE49-F238E27FC236}">
                <a16:creationId xmlns:a16="http://schemas.microsoft.com/office/drawing/2014/main" id="{38E506D2-FA36-4B43-B43B-9F1FFA24A8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74346755"/>
      </p:ext>
    </p:extLst>
  </p:cSld>
  <p:clrMapOvr>
    <a:masterClrMapping/>
  </p:clrMapOvr>
  <mc:AlternateContent xmlns:mc="http://schemas.openxmlformats.org/markup-compatibility/2006" xmlns:p14="http://schemas.microsoft.com/office/powerpoint/2010/main">
    <mc:Choice Requires="p14">
      <p:transition spd="slow" p14:dur="2000" advTm="62695"/>
    </mc:Choice>
    <mc:Fallback xmlns="">
      <p:transition spd="slow" advTm="626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A221F-6376-4494-A310-A2488B28EE54}"/>
              </a:ext>
            </a:extLst>
          </p:cNvPr>
          <p:cNvSpPr>
            <a:spLocks noGrp="1"/>
          </p:cNvSpPr>
          <p:nvPr>
            <p:ph type="title"/>
          </p:nvPr>
        </p:nvSpPr>
        <p:spPr/>
        <p:txBody>
          <a:bodyPr/>
          <a:lstStyle/>
          <a:p>
            <a:pPr algn="ctr"/>
            <a:r>
              <a:rPr lang="en-US" dirty="0"/>
              <a:t>Mann-Whitney U Test</a:t>
            </a:r>
          </a:p>
        </p:txBody>
      </p:sp>
      <p:graphicFrame>
        <p:nvGraphicFramePr>
          <p:cNvPr id="4" name="Content Placeholder 3">
            <a:extLst>
              <a:ext uri="{FF2B5EF4-FFF2-40B4-BE49-F238E27FC236}">
                <a16:creationId xmlns:a16="http://schemas.microsoft.com/office/drawing/2014/main" id="{C3AA2B11-BB22-4CD2-8C7F-C89910CB17AB}"/>
              </a:ext>
            </a:extLst>
          </p:cNvPr>
          <p:cNvGraphicFramePr>
            <a:graphicFrameLocks noGrp="1"/>
          </p:cNvGraphicFramePr>
          <p:nvPr>
            <p:ph idx="1"/>
            <p:extLst>
              <p:ext uri="{D42A27DB-BD31-4B8C-83A1-F6EECF244321}">
                <p14:modId xmlns:p14="http://schemas.microsoft.com/office/powerpoint/2010/main" val="3018666543"/>
              </p:ext>
            </p:extLst>
          </p:nvPr>
        </p:nvGraphicFramePr>
        <p:xfrm>
          <a:off x="2773363" y="2052638"/>
          <a:ext cx="7796212" cy="39973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6" name="TextBox 5">
            <a:extLst>
              <a:ext uri="{FF2B5EF4-FFF2-40B4-BE49-F238E27FC236}">
                <a16:creationId xmlns:a16="http://schemas.microsoft.com/office/drawing/2014/main" id="{B5A1EA0D-2C37-49BD-A207-6209313E2461}"/>
              </a:ext>
            </a:extLst>
          </p:cNvPr>
          <p:cNvSpPr txBox="1"/>
          <p:nvPr/>
        </p:nvSpPr>
        <p:spPr>
          <a:xfrm>
            <a:off x="2880852" y="6049963"/>
            <a:ext cx="7688723" cy="646331"/>
          </a:xfrm>
          <a:prstGeom prst="rect">
            <a:avLst/>
          </a:prstGeom>
          <a:noFill/>
        </p:spPr>
        <p:txBody>
          <a:bodyPr wrap="square" rtlCol="0">
            <a:spAutoFit/>
          </a:bodyPr>
          <a:lstStyle/>
          <a:p>
            <a:r>
              <a:rPr lang="en-US" b="1" dirty="0"/>
              <a:t>Respiratory Rate is likely a strong clinical predictor of mortality</a:t>
            </a:r>
            <a:r>
              <a:rPr lang="en-US" dirty="0"/>
              <a:t> in this dataset</a:t>
            </a:r>
          </a:p>
        </p:txBody>
      </p:sp>
      <p:graphicFrame>
        <p:nvGraphicFramePr>
          <p:cNvPr id="3" name="Table 6">
            <a:extLst>
              <a:ext uri="{FF2B5EF4-FFF2-40B4-BE49-F238E27FC236}">
                <a16:creationId xmlns:a16="http://schemas.microsoft.com/office/drawing/2014/main" id="{1D02A516-D93B-4DFC-9F5F-204FF078BC0E}"/>
              </a:ext>
            </a:extLst>
          </p:cNvPr>
          <p:cNvGraphicFramePr>
            <a:graphicFrameLocks noGrp="1"/>
          </p:cNvGraphicFramePr>
          <p:nvPr>
            <p:extLst>
              <p:ext uri="{D42A27DB-BD31-4B8C-83A1-F6EECF244321}">
                <p14:modId xmlns:p14="http://schemas.microsoft.com/office/powerpoint/2010/main" val="2613854489"/>
              </p:ext>
            </p:extLst>
          </p:nvPr>
        </p:nvGraphicFramePr>
        <p:xfrm>
          <a:off x="1323191" y="1495314"/>
          <a:ext cx="9714152" cy="4387298"/>
        </p:xfrm>
        <a:graphic>
          <a:graphicData uri="http://schemas.openxmlformats.org/drawingml/2006/table">
            <a:tbl>
              <a:tblPr firstRow="1" bandRow="1">
                <a:tableStyleId>{5C22544A-7EE6-4342-B048-85BDC9FD1C3A}</a:tableStyleId>
              </a:tblPr>
              <a:tblGrid>
                <a:gridCol w="1387736">
                  <a:extLst>
                    <a:ext uri="{9D8B030D-6E8A-4147-A177-3AD203B41FA5}">
                      <a16:colId xmlns:a16="http://schemas.microsoft.com/office/drawing/2014/main" val="1088366492"/>
                    </a:ext>
                  </a:extLst>
                </a:gridCol>
                <a:gridCol w="1387736">
                  <a:extLst>
                    <a:ext uri="{9D8B030D-6E8A-4147-A177-3AD203B41FA5}">
                      <a16:colId xmlns:a16="http://schemas.microsoft.com/office/drawing/2014/main" val="694540541"/>
                    </a:ext>
                  </a:extLst>
                </a:gridCol>
                <a:gridCol w="1387736">
                  <a:extLst>
                    <a:ext uri="{9D8B030D-6E8A-4147-A177-3AD203B41FA5}">
                      <a16:colId xmlns:a16="http://schemas.microsoft.com/office/drawing/2014/main" val="2434487967"/>
                    </a:ext>
                  </a:extLst>
                </a:gridCol>
                <a:gridCol w="1387736">
                  <a:extLst>
                    <a:ext uri="{9D8B030D-6E8A-4147-A177-3AD203B41FA5}">
                      <a16:colId xmlns:a16="http://schemas.microsoft.com/office/drawing/2014/main" val="786597304"/>
                    </a:ext>
                  </a:extLst>
                </a:gridCol>
                <a:gridCol w="1387736">
                  <a:extLst>
                    <a:ext uri="{9D8B030D-6E8A-4147-A177-3AD203B41FA5}">
                      <a16:colId xmlns:a16="http://schemas.microsoft.com/office/drawing/2014/main" val="527272733"/>
                    </a:ext>
                  </a:extLst>
                </a:gridCol>
                <a:gridCol w="1387736">
                  <a:extLst>
                    <a:ext uri="{9D8B030D-6E8A-4147-A177-3AD203B41FA5}">
                      <a16:colId xmlns:a16="http://schemas.microsoft.com/office/drawing/2014/main" val="2768090348"/>
                    </a:ext>
                  </a:extLst>
                </a:gridCol>
                <a:gridCol w="1387736">
                  <a:extLst>
                    <a:ext uri="{9D8B030D-6E8A-4147-A177-3AD203B41FA5}">
                      <a16:colId xmlns:a16="http://schemas.microsoft.com/office/drawing/2014/main" val="2622129658"/>
                    </a:ext>
                  </a:extLst>
                </a:gridCol>
              </a:tblGrid>
              <a:tr h="929702">
                <a:tc>
                  <a:txBody>
                    <a:bodyPr/>
                    <a:lstStyle/>
                    <a:p>
                      <a:r>
                        <a:rPr lang="en-US" sz="1600"/>
                        <a:t>Vital Sign</a:t>
                      </a:r>
                    </a:p>
                  </a:txBody>
                  <a:tcPr anchor="ctr"/>
                </a:tc>
                <a:tc>
                  <a:txBody>
                    <a:bodyPr/>
                    <a:lstStyle/>
                    <a:p>
                      <a:r>
                        <a:rPr lang="en-US" sz="1600"/>
                        <a:t>Alive Median</a:t>
                      </a:r>
                    </a:p>
                  </a:txBody>
                  <a:tcPr anchor="ctr"/>
                </a:tc>
                <a:tc>
                  <a:txBody>
                    <a:bodyPr/>
                    <a:lstStyle/>
                    <a:p>
                      <a:r>
                        <a:rPr lang="en-US" sz="1600"/>
                        <a:t>Deceased Median</a:t>
                      </a:r>
                    </a:p>
                  </a:txBody>
                  <a:tcPr anchor="ctr"/>
                </a:tc>
                <a:tc>
                  <a:txBody>
                    <a:bodyPr/>
                    <a:lstStyle/>
                    <a:p>
                      <a:r>
                        <a:rPr lang="en-US" sz="1600"/>
                        <a:t>U Statistic</a:t>
                      </a:r>
                    </a:p>
                  </a:txBody>
                  <a:tcPr anchor="ctr"/>
                </a:tc>
                <a:tc>
                  <a:txBody>
                    <a:bodyPr/>
                    <a:lstStyle/>
                    <a:p>
                      <a:r>
                        <a:rPr lang="en-US" sz="1600"/>
                        <a:t>P Value</a:t>
                      </a:r>
                    </a:p>
                  </a:txBody>
                  <a:tcPr anchor="ctr"/>
                </a:tc>
                <a:tc>
                  <a:txBody>
                    <a:bodyPr/>
                    <a:lstStyle/>
                    <a:p>
                      <a:r>
                        <a:rPr lang="en-US" sz="1600"/>
                        <a:t>Alive N</a:t>
                      </a:r>
                    </a:p>
                  </a:txBody>
                  <a:tcPr anchor="ctr"/>
                </a:tc>
                <a:tc>
                  <a:txBody>
                    <a:bodyPr/>
                    <a:lstStyle/>
                    <a:p>
                      <a:r>
                        <a:rPr lang="en-US" sz="1600"/>
                        <a:t>Deceased N</a:t>
                      </a:r>
                    </a:p>
                  </a:txBody>
                  <a:tcPr anchor="ctr"/>
                </a:tc>
                <a:extLst>
                  <a:ext uri="{0D108BD9-81ED-4DB2-BD59-A6C34878D82A}">
                    <a16:rowId xmlns:a16="http://schemas.microsoft.com/office/drawing/2014/main" val="2257149454"/>
                  </a:ext>
                </a:extLst>
              </a:tr>
              <a:tr h="701701">
                <a:tc>
                  <a:txBody>
                    <a:bodyPr/>
                    <a:lstStyle/>
                    <a:p>
                      <a:r>
                        <a:rPr lang="en-US" sz="1600" dirty="0"/>
                        <a:t>Temperature</a:t>
                      </a:r>
                    </a:p>
                  </a:txBody>
                  <a:tcPr anchor="ctr"/>
                </a:tc>
                <a:tc>
                  <a:txBody>
                    <a:bodyPr/>
                    <a:lstStyle/>
                    <a:p>
                      <a:r>
                        <a:rPr lang="en-US" sz="1600"/>
                        <a:t>36.90</a:t>
                      </a:r>
                    </a:p>
                  </a:txBody>
                  <a:tcPr anchor="ctr"/>
                </a:tc>
                <a:tc>
                  <a:txBody>
                    <a:bodyPr/>
                    <a:lstStyle/>
                    <a:p>
                      <a:r>
                        <a:rPr lang="en-US" sz="1600"/>
                        <a:t>37.01</a:t>
                      </a:r>
                    </a:p>
                  </a:txBody>
                  <a:tcPr anchor="ctr"/>
                </a:tc>
                <a:tc>
                  <a:txBody>
                    <a:bodyPr/>
                    <a:lstStyle/>
                    <a:p>
                      <a:r>
                        <a:rPr lang="en-US" sz="1600"/>
                        <a:t>9792.0</a:t>
                      </a:r>
                    </a:p>
                  </a:txBody>
                  <a:tcPr anchor="ctr"/>
                </a:tc>
                <a:tc>
                  <a:txBody>
                    <a:bodyPr/>
                    <a:lstStyle/>
                    <a:p>
                      <a:r>
                        <a:rPr lang="en-US" sz="1600"/>
                        <a:t>0.07</a:t>
                      </a:r>
                    </a:p>
                  </a:txBody>
                  <a:tcPr anchor="ctr"/>
                </a:tc>
                <a:tc>
                  <a:txBody>
                    <a:bodyPr/>
                    <a:lstStyle/>
                    <a:p>
                      <a:r>
                        <a:rPr lang="en-US" sz="1600"/>
                        <a:t>495</a:t>
                      </a:r>
                    </a:p>
                  </a:txBody>
                  <a:tcPr anchor="ctr"/>
                </a:tc>
                <a:tc>
                  <a:txBody>
                    <a:bodyPr/>
                    <a:lstStyle/>
                    <a:p>
                      <a:r>
                        <a:rPr lang="en-US" sz="1600"/>
                        <a:t>47</a:t>
                      </a:r>
                    </a:p>
                  </a:txBody>
                  <a:tcPr anchor="ctr"/>
                </a:tc>
                <a:extLst>
                  <a:ext uri="{0D108BD9-81ED-4DB2-BD59-A6C34878D82A}">
                    <a16:rowId xmlns:a16="http://schemas.microsoft.com/office/drawing/2014/main" val="1061040497"/>
                  </a:ext>
                </a:extLst>
              </a:tr>
              <a:tr h="650792">
                <a:tc>
                  <a:txBody>
                    <a:bodyPr/>
                    <a:lstStyle/>
                    <a:p>
                      <a:r>
                        <a:rPr lang="en-US" sz="1600"/>
                        <a:t>Heart Rate</a:t>
                      </a:r>
                    </a:p>
                  </a:txBody>
                  <a:tcPr anchor="ctr"/>
                </a:tc>
                <a:tc>
                  <a:txBody>
                    <a:bodyPr/>
                    <a:lstStyle/>
                    <a:p>
                      <a:r>
                        <a:rPr lang="en-US" sz="1600"/>
                        <a:t>136.00</a:t>
                      </a:r>
                    </a:p>
                  </a:txBody>
                  <a:tcPr anchor="ctr"/>
                </a:tc>
                <a:tc>
                  <a:txBody>
                    <a:bodyPr/>
                    <a:lstStyle/>
                    <a:p>
                      <a:r>
                        <a:rPr lang="en-US" sz="1600" dirty="0"/>
                        <a:t>140.54</a:t>
                      </a:r>
                    </a:p>
                  </a:txBody>
                  <a:tcPr anchor="ctr"/>
                </a:tc>
                <a:tc>
                  <a:txBody>
                    <a:bodyPr/>
                    <a:lstStyle/>
                    <a:p>
                      <a:r>
                        <a:rPr lang="en-US" sz="1600"/>
                        <a:t>9319.0</a:t>
                      </a:r>
                    </a:p>
                  </a:txBody>
                  <a:tcPr anchor="ctr"/>
                </a:tc>
                <a:tc>
                  <a:txBody>
                    <a:bodyPr/>
                    <a:lstStyle/>
                    <a:p>
                      <a:r>
                        <a:rPr lang="en-US" sz="1600"/>
                        <a:t>0.15</a:t>
                      </a:r>
                    </a:p>
                  </a:txBody>
                  <a:tcPr anchor="ctr"/>
                </a:tc>
                <a:tc>
                  <a:txBody>
                    <a:bodyPr/>
                    <a:lstStyle/>
                    <a:p>
                      <a:r>
                        <a:rPr lang="en-US" sz="1600"/>
                        <a:t>488</a:t>
                      </a:r>
                    </a:p>
                  </a:txBody>
                  <a:tcPr anchor="ctr"/>
                </a:tc>
                <a:tc>
                  <a:txBody>
                    <a:bodyPr/>
                    <a:lstStyle/>
                    <a:p>
                      <a:r>
                        <a:rPr lang="en-US" sz="1600"/>
                        <a:t>44</a:t>
                      </a:r>
                    </a:p>
                  </a:txBody>
                  <a:tcPr anchor="ctr"/>
                </a:tc>
                <a:extLst>
                  <a:ext uri="{0D108BD9-81ED-4DB2-BD59-A6C34878D82A}">
                    <a16:rowId xmlns:a16="http://schemas.microsoft.com/office/drawing/2014/main" val="3412097670"/>
                  </a:ext>
                </a:extLst>
              </a:tr>
              <a:tr h="701701">
                <a:tc>
                  <a:txBody>
                    <a:bodyPr/>
                    <a:lstStyle/>
                    <a:p>
                      <a:r>
                        <a:rPr lang="en-US" sz="1600" b="1" dirty="0"/>
                        <a:t>Respiratory Rate</a:t>
                      </a:r>
                    </a:p>
                  </a:txBody>
                  <a:tcPr anchor="ctr"/>
                </a:tc>
                <a:tc>
                  <a:txBody>
                    <a:bodyPr/>
                    <a:lstStyle/>
                    <a:p>
                      <a:r>
                        <a:rPr lang="en-US" sz="1600" b="1" dirty="0"/>
                        <a:t>40.66</a:t>
                      </a:r>
                    </a:p>
                  </a:txBody>
                  <a:tcPr anchor="ctr"/>
                </a:tc>
                <a:tc>
                  <a:txBody>
                    <a:bodyPr/>
                    <a:lstStyle/>
                    <a:p>
                      <a:r>
                        <a:rPr lang="en-US" sz="1600" b="1" dirty="0"/>
                        <a:t>53.93</a:t>
                      </a:r>
                    </a:p>
                  </a:txBody>
                  <a:tcPr anchor="ctr"/>
                </a:tc>
                <a:tc>
                  <a:txBody>
                    <a:bodyPr/>
                    <a:lstStyle/>
                    <a:p>
                      <a:r>
                        <a:rPr lang="en-US" sz="1600" b="1"/>
                        <a:t>6271.0</a:t>
                      </a:r>
                    </a:p>
                  </a:txBody>
                  <a:tcPr anchor="ctr"/>
                </a:tc>
                <a:tc>
                  <a:txBody>
                    <a:bodyPr/>
                    <a:lstStyle/>
                    <a:p>
                      <a:r>
                        <a:rPr lang="en-US" sz="1600" b="1" dirty="0"/>
                        <a:t>0.00</a:t>
                      </a:r>
                    </a:p>
                  </a:txBody>
                  <a:tcPr anchor="ctr"/>
                </a:tc>
                <a:tc>
                  <a:txBody>
                    <a:bodyPr/>
                    <a:lstStyle/>
                    <a:p>
                      <a:r>
                        <a:rPr lang="en-US" sz="1600" b="1"/>
                        <a:t>491</a:t>
                      </a:r>
                    </a:p>
                  </a:txBody>
                  <a:tcPr anchor="ctr"/>
                </a:tc>
                <a:tc>
                  <a:txBody>
                    <a:bodyPr/>
                    <a:lstStyle/>
                    <a:p>
                      <a:r>
                        <a:rPr lang="en-US" sz="1600" b="1" dirty="0"/>
                        <a:t>44</a:t>
                      </a:r>
                    </a:p>
                  </a:txBody>
                  <a:tcPr anchor="ctr"/>
                </a:tc>
                <a:extLst>
                  <a:ext uri="{0D108BD9-81ED-4DB2-BD59-A6C34878D82A}">
                    <a16:rowId xmlns:a16="http://schemas.microsoft.com/office/drawing/2014/main" val="4052331927"/>
                  </a:ext>
                </a:extLst>
              </a:tr>
              <a:tr h="701701">
                <a:tc>
                  <a:txBody>
                    <a:bodyPr/>
                    <a:lstStyle/>
                    <a:p>
                      <a:r>
                        <a:rPr lang="en-US" sz="1600"/>
                        <a:t>Diastolic Pressure</a:t>
                      </a:r>
                    </a:p>
                  </a:txBody>
                  <a:tcPr anchor="ctr"/>
                </a:tc>
                <a:tc>
                  <a:txBody>
                    <a:bodyPr/>
                    <a:lstStyle/>
                    <a:p>
                      <a:r>
                        <a:rPr lang="en-US" sz="1600"/>
                        <a:t>55.83</a:t>
                      </a:r>
                    </a:p>
                  </a:txBody>
                  <a:tcPr anchor="ctr"/>
                </a:tc>
                <a:tc>
                  <a:txBody>
                    <a:bodyPr/>
                    <a:lstStyle/>
                    <a:p>
                      <a:r>
                        <a:rPr lang="en-US" sz="1600"/>
                        <a:t>51.75</a:t>
                      </a:r>
                    </a:p>
                  </a:txBody>
                  <a:tcPr anchor="ctr"/>
                </a:tc>
                <a:tc>
                  <a:txBody>
                    <a:bodyPr/>
                    <a:lstStyle/>
                    <a:p>
                      <a:r>
                        <a:rPr lang="en-US" sz="1600"/>
                        <a:t>9046.0</a:t>
                      </a:r>
                    </a:p>
                  </a:txBody>
                  <a:tcPr anchor="ctr"/>
                </a:tc>
                <a:tc>
                  <a:txBody>
                    <a:bodyPr/>
                    <a:lstStyle/>
                    <a:p>
                      <a:r>
                        <a:rPr lang="en-US" sz="1600"/>
                        <a:t>0.26</a:t>
                      </a:r>
                    </a:p>
                  </a:txBody>
                  <a:tcPr anchor="ctr"/>
                </a:tc>
                <a:tc>
                  <a:txBody>
                    <a:bodyPr/>
                    <a:lstStyle/>
                    <a:p>
                      <a:r>
                        <a:rPr lang="en-US" sz="1600"/>
                        <a:t>440</a:t>
                      </a:r>
                    </a:p>
                  </a:txBody>
                  <a:tcPr anchor="ctr"/>
                </a:tc>
                <a:tc>
                  <a:txBody>
                    <a:bodyPr/>
                    <a:lstStyle/>
                    <a:p>
                      <a:r>
                        <a:rPr lang="en-US" sz="1600"/>
                        <a:t>37</a:t>
                      </a:r>
                    </a:p>
                  </a:txBody>
                  <a:tcPr anchor="ctr"/>
                </a:tc>
                <a:extLst>
                  <a:ext uri="{0D108BD9-81ED-4DB2-BD59-A6C34878D82A}">
                    <a16:rowId xmlns:a16="http://schemas.microsoft.com/office/drawing/2014/main" val="3148431265"/>
                  </a:ext>
                </a:extLst>
              </a:tr>
              <a:tr h="701701">
                <a:tc>
                  <a:txBody>
                    <a:bodyPr/>
                    <a:lstStyle/>
                    <a:p>
                      <a:r>
                        <a:rPr lang="en-US" sz="1600"/>
                        <a:t>Systolic Pressure</a:t>
                      </a:r>
                    </a:p>
                  </a:txBody>
                  <a:tcPr anchor="ctr"/>
                </a:tc>
                <a:tc>
                  <a:txBody>
                    <a:bodyPr/>
                    <a:lstStyle/>
                    <a:p>
                      <a:r>
                        <a:rPr lang="en-US" sz="1600"/>
                        <a:t>96.51</a:t>
                      </a:r>
                    </a:p>
                  </a:txBody>
                  <a:tcPr anchor="ctr"/>
                </a:tc>
                <a:tc>
                  <a:txBody>
                    <a:bodyPr/>
                    <a:lstStyle/>
                    <a:p>
                      <a:r>
                        <a:rPr lang="en-US" sz="1600"/>
                        <a:t>93.50</a:t>
                      </a:r>
                    </a:p>
                  </a:txBody>
                  <a:tcPr anchor="ctr"/>
                </a:tc>
                <a:tc>
                  <a:txBody>
                    <a:bodyPr/>
                    <a:lstStyle/>
                    <a:p>
                      <a:r>
                        <a:rPr lang="en-US" sz="1600"/>
                        <a:t>8897.5</a:t>
                      </a:r>
                    </a:p>
                  </a:txBody>
                  <a:tcPr anchor="ctr"/>
                </a:tc>
                <a:tc>
                  <a:txBody>
                    <a:bodyPr/>
                    <a:lstStyle/>
                    <a:p>
                      <a:r>
                        <a:rPr lang="en-US" sz="1600"/>
                        <a:t>0.35</a:t>
                      </a:r>
                    </a:p>
                  </a:txBody>
                  <a:tcPr anchor="ctr"/>
                </a:tc>
                <a:tc>
                  <a:txBody>
                    <a:bodyPr/>
                    <a:lstStyle/>
                    <a:p>
                      <a:r>
                        <a:rPr lang="en-US" sz="1600"/>
                        <a:t>440</a:t>
                      </a:r>
                    </a:p>
                  </a:txBody>
                  <a:tcPr anchor="ctr"/>
                </a:tc>
                <a:tc>
                  <a:txBody>
                    <a:bodyPr/>
                    <a:lstStyle/>
                    <a:p>
                      <a:r>
                        <a:rPr lang="en-US" sz="1600" dirty="0"/>
                        <a:t>37</a:t>
                      </a:r>
                    </a:p>
                  </a:txBody>
                  <a:tcPr anchor="ctr"/>
                </a:tc>
                <a:extLst>
                  <a:ext uri="{0D108BD9-81ED-4DB2-BD59-A6C34878D82A}">
                    <a16:rowId xmlns:a16="http://schemas.microsoft.com/office/drawing/2014/main" val="1340948268"/>
                  </a:ext>
                </a:extLst>
              </a:tr>
            </a:tbl>
          </a:graphicData>
        </a:graphic>
      </p:graphicFrame>
      <p:pic>
        <p:nvPicPr>
          <p:cNvPr id="12" name="Audio 11">
            <a:hlinkClick r:id="" action="ppaction://media"/>
            <a:extLst>
              <a:ext uri="{FF2B5EF4-FFF2-40B4-BE49-F238E27FC236}">
                <a16:creationId xmlns:a16="http://schemas.microsoft.com/office/drawing/2014/main" id="{CFC58DCE-C8BC-4CF0-BA78-2B20DE14386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18852937"/>
      </p:ext>
    </p:extLst>
  </p:cSld>
  <p:clrMapOvr>
    <a:masterClrMapping/>
  </p:clrMapOvr>
  <mc:AlternateContent xmlns:mc="http://schemas.openxmlformats.org/markup-compatibility/2006">
    <mc:Choice xmlns:p14="http://schemas.microsoft.com/office/powerpoint/2010/main" Requires="p14">
      <p:transition spd="slow" p14:dur="2000" advTm="78722"/>
    </mc:Choice>
    <mc:Fallback>
      <p:transition spd="slow" advTm="78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8B7DA-F335-49F0-AE81-888799DEC6A2}"/>
              </a:ext>
            </a:extLst>
          </p:cNvPr>
          <p:cNvSpPr>
            <a:spLocks noGrp="1"/>
          </p:cNvSpPr>
          <p:nvPr>
            <p:ph type="title"/>
          </p:nvPr>
        </p:nvSpPr>
        <p:spPr/>
        <p:txBody>
          <a:bodyPr/>
          <a:lstStyle/>
          <a:p>
            <a:pPr algn="ctr"/>
            <a:r>
              <a:rPr lang="en-US" dirty="0" err="1"/>
              <a:t>Kmeans</a:t>
            </a:r>
            <a:r>
              <a:rPr lang="en-US" dirty="0"/>
              <a:t> Clustering on Vitals signs</a:t>
            </a:r>
            <a:br>
              <a:rPr lang="en-US" dirty="0"/>
            </a:br>
            <a:endParaRPr lang="en-US" dirty="0"/>
          </a:p>
        </p:txBody>
      </p:sp>
      <p:pic>
        <p:nvPicPr>
          <p:cNvPr id="5" name="Picture 4">
            <a:extLst>
              <a:ext uri="{FF2B5EF4-FFF2-40B4-BE49-F238E27FC236}">
                <a16:creationId xmlns:a16="http://schemas.microsoft.com/office/drawing/2014/main" id="{D0367EFA-0385-4717-9AF8-A206A6430D1C}"/>
              </a:ext>
            </a:extLst>
          </p:cNvPr>
          <p:cNvPicPr>
            <a:picLocks noChangeAspect="1"/>
          </p:cNvPicPr>
          <p:nvPr/>
        </p:nvPicPr>
        <p:blipFill>
          <a:blip r:embed="rId5"/>
          <a:stretch>
            <a:fillRect/>
          </a:stretch>
        </p:blipFill>
        <p:spPr>
          <a:xfrm>
            <a:off x="1871856" y="2001325"/>
            <a:ext cx="4080388" cy="3887223"/>
          </a:xfrm>
          <a:prstGeom prst="rect">
            <a:avLst/>
          </a:prstGeom>
        </p:spPr>
      </p:pic>
      <p:sp>
        <p:nvSpPr>
          <p:cNvPr id="6" name="TextBox 5">
            <a:extLst>
              <a:ext uri="{FF2B5EF4-FFF2-40B4-BE49-F238E27FC236}">
                <a16:creationId xmlns:a16="http://schemas.microsoft.com/office/drawing/2014/main" id="{928339BE-7739-4AB5-816F-1522D9B09726}"/>
              </a:ext>
            </a:extLst>
          </p:cNvPr>
          <p:cNvSpPr txBox="1"/>
          <p:nvPr/>
        </p:nvSpPr>
        <p:spPr>
          <a:xfrm>
            <a:off x="1738376" y="6049944"/>
            <a:ext cx="3894571" cy="646331"/>
          </a:xfrm>
          <a:prstGeom prst="rect">
            <a:avLst/>
          </a:prstGeom>
          <a:noFill/>
        </p:spPr>
        <p:txBody>
          <a:bodyPr wrap="square" rtlCol="0">
            <a:spAutoFit/>
          </a:bodyPr>
          <a:lstStyle>
            <a:defPPr>
              <a:defRPr lang="en-US"/>
            </a:defPPr>
          </a:lstStyle>
          <a:p>
            <a:r>
              <a:rPr lang="en-US" dirty="0"/>
              <a:t>#Silhouette Score is max at k=4. score=0.27</a:t>
            </a:r>
          </a:p>
        </p:txBody>
      </p:sp>
      <p:pic>
        <p:nvPicPr>
          <p:cNvPr id="11" name="Picture 10">
            <a:extLst>
              <a:ext uri="{FF2B5EF4-FFF2-40B4-BE49-F238E27FC236}">
                <a16:creationId xmlns:a16="http://schemas.microsoft.com/office/drawing/2014/main" id="{F46B1802-E367-4942-9335-BFD1CA376CFD}"/>
              </a:ext>
            </a:extLst>
          </p:cNvPr>
          <p:cNvPicPr>
            <a:picLocks noChangeAspect="1"/>
          </p:cNvPicPr>
          <p:nvPr/>
        </p:nvPicPr>
        <p:blipFill rotWithShape="1">
          <a:blip r:embed="rId6"/>
          <a:srcRect t="-1" r="3368" b="-1"/>
          <a:stretch/>
        </p:blipFill>
        <p:spPr>
          <a:xfrm>
            <a:off x="6096000" y="2001324"/>
            <a:ext cx="4629373" cy="3887223"/>
          </a:xfrm>
          <a:prstGeom prst="rect">
            <a:avLst/>
          </a:prstGeom>
        </p:spPr>
      </p:pic>
      <p:pic>
        <p:nvPicPr>
          <p:cNvPr id="15" name="Audio 14">
            <a:hlinkClick r:id="" action="ppaction://media"/>
            <a:extLst>
              <a:ext uri="{FF2B5EF4-FFF2-40B4-BE49-F238E27FC236}">
                <a16:creationId xmlns:a16="http://schemas.microsoft.com/office/drawing/2014/main" id="{08F7E0F9-CAE4-4F0C-BF8B-6D8E5B92C1E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51269253"/>
      </p:ext>
    </p:extLst>
  </p:cSld>
  <p:clrMapOvr>
    <a:masterClrMapping/>
  </p:clrMapOvr>
  <mc:AlternateContent xmlns:mc="http://schemas.openxmlformats.org/markup-compatibility/2006">
    <mc:Choice xmlns:p14="http://schemas.microsoft.com/office/powerpoint/2010/main" Requires="p14">
      <p:transition spd="slow" p14:dur="2000" advTm="81142"/>
    </mc:Choice>
    <mc:Fallback>
      <p:transition spd="slow" advTm="81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493F8-B4C6-4948-9733-03F7BC6A6DD5}"/>
              </a:ext>
            </a:extLst>
          </p:cNvPr>
          <p:cNvSpPr>
            <a:spLocks noGrp="1"/>
          </p:cNvSpPr>
          <p:nvPr>
            <p:ph type="title"/>
          </p:nvPr>
        </p:nvSpPr>
        <p:spPr>
          <a:xfrm>
            <a:off x="2297105" y="235546"/>
            <a:ext cx="7950984" cy="1081705"/>
          </a:xfrm>
        </p:spPr>
        <p:txBody>
          <a:bodyPr/>
          <a:lstStyle/>
          <a:p>
            <a:pPr algn="ctr"/>
            <a:r>
              <a:rPr lang="en-US" dirty="0"/>
              <a:t>Comparing Clusters</a:t>
            </a:r>
          </a:p>
        </p:txBody>
      </p:sp>
      <p:pic>
        <p:nvPicPr>
          <p:cNvPr id="20" name="Picture 19">
            <a:extLst>
              <a:ext uri="{FF2B5EF4-FFF2-40B4-BE49-F238E27FC236}">
                <a16:creationId xmlns:a16="http://schemas.microsoft.com/office/drawing/2014/main" id="{94503B0E-F26B-40A6-8202-974E2585FE52}"/>
              </a:ext>
            </a:extLst>
          </p:cNvPr>
          <p:cNvPicPr>
            <a:picLocks noChangeAspect="1"/>
          </p:cNvPicPr>
          <p:nvPr/>
        </p:nvPicPr>
        <p:blipFill>
          <a:blip r:embed="rId5"/>
          <a:stretch>
            <a:fillRect/>
          </a:stretch>
        </p:blipFill>
        <p:spPr>
          <a:xfrm>
            <a:off x="1323828" y="2007435"/>
            <a:ext cx="4497862" cy="3500482"/>
          </a:xfrm>
          <a:prstGeom prst="rect">
            <a:avLst/>
          </a:prstGeom>
        </p:spPr>
      </p:pic>
      <p:pic>
        <p:nvPicPr>
          <p:cNvPr id="23" name="Picture 22">
            <a:extLst>
              <a:ext uri="{FF2B5EF4-FFF2-40B4-BE49-F238E27FC236}">
                <a16:creationId xmlns:a16="http://schemas.microsoft.com/office/drawing/2014/main" id="{9F52EC9E-92B8-4678-9A54-2AF7B9E5B6D0}"/>
              </a:ext>
            </a:extLst>
          </p:cNvPr>
          <p:cNvPicPr>
            <a:picLocks noChangeAspect="1"/>
          </p:cNvPicPr>
          <p:nvPr/>
        </p:nvPicPr>
        <p:blipFill>
          <a:blip r:embed="rId6"/>
          <a:stretch>
            <a:fillRect/>
          </a:stretch>
        </p:blipFill>
        <p:spPr>
          <a:xfrm>
            <a:off x="3799062" y="5539823"/>
            <a:ext cx="2022628" cy="1015159"/>
          </a:xfrm>
          <a:prstGeom prst="rect">
            <a:avLst/>
          </a:prstGeom>
        </p:spPr>
      </p:pic>
      <p:pic>
        <p:nvPicPr>
          <p:cNvPr id="35" name="Picture 34">
            <a:extLst>
              <a:ext uri="{FF2B5EF4-FFF2-40B4-BE49-F238E27FC236}">
                <a16:creationId xmlns:a16="http://schemas.microsoft.com/office/drawing/2014/main" id="{9281E1BE-6BE9-41D1-8025-2FE892681577}"/>
              </a:ext>
            </a:extLst>
          </p:cNvPr>
          <p:cNvPicPr>
            <a:picLocks noChangeAspect="1"/>
          </p:cNvPicPr>
          <p:nvPr/>
        </p:nvPicPr>
        <p:blipFill>
          <a:blip r:embed="rId7"/>
          <a:stretch>
            <a:fillRect/>
          </a:stretch>
        </p:blipFill>
        <p:spPr>
          <a:xfrm>
            <a:off x="5923290" y="2007435"/>
            <a:ext cx="5141951" cy="3500483"/>
          </a:xfrm>
          <a:prstGeom prst="rect">
            <a:avLst/>
          </a:prstGeom>
        </p:spPr>
      </p:pic>
      <p:pic>
        <p:nvPicPr>
          <p:cNvPr id="37" name="Picture 36">
            <a:extLst>
              <a:ext uri="{FF2B5EF4-FFF2-40B4-BE49-F238E27FC236}">
                <a16:creationId xmlns:a16="http://schemas.microsoft.com/office/drawing/2014/main" id="{5E369A7F-CB71-4433-B3C2-E6D4EE236E15}"/>
              </a:ext>
            </a:extLst>
          </p:cNvPr>
          <p:cNvPicPr>
            <a:picLocks noChangeAspect="1"/>
          </p:cNvPicPr>
          <p:nvPr/>
        </p:nvPicPr>
        <p:blipFill>
          <a:blip r:embed="rId8"/>
          <a:stretch>
            <a:fillRect/>
          </a:stretch>
        </p:blipFill>
        <p:spPr>
          <a:xfrm>
            <a:off x="1323828" y="5507917"/>
            <a:ext cx="2239683" cy="1078971"/>
          </a:xfrm>
          <a:prstGeom prst="rect">
            <a:avLst/>
          </a:prstGeom>
        </p:spPr>
      </p:pic>
      <p:pic>
        <p:nvPicPr>
          <p:cNvPr id="45" name="Audio 44">
            <a:hlinkClick r:id="" action="ppaction://media"/>
            <a:extLst>
              <a:ext uri="{FF2B5EF4-FFF2-40B4-BE49-F238E27FC236}">
                <a16:creationId xmlns:a16="http://schemas.microsoft.com/office/drawing/2014/main" id="{F10EF6C3-472C-4C45-B4E1-69A09AAE930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94282434"/>
      </p:ext>
    </p:extLst>
  </p:cSld>
  <p:clrMapOvr>
    <a:masterClrMapping/>
  </p:clrMapOvr>
  <mc:AlternateContent xmlns:mc="http://schemas.openxmlformats.org/markup-compatibility/2006">
    <mc:Choice xmlns:p14="http://schemas.microsoft.com/office/powerpoint/2010/main" Requires="p14">
      <p:transition spd="slow" p14:dur="2000" advTm="34603"/>
    </mc:Choice>
    <mc:Fallback>
      <p:transition spd="slow" advTm="346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9C317F06-79DE-42FB-A9C5-209799EB395A}"/>
              </a:ext>
            </a:extLst>
          </p:cNvPr>
          <p:cNvGraphicFramePr>
            <a:graphicFrameLocks noGrp="1"/>
          </p:cNvGraphicFramePr>
          <p:nvPr>
            <p:extLst>
              <p:ext uri="{D42A27DB-BD31-4B8C-83A1-F6EECF244321}">
                <p14:modId xmlns:p14="http://schemas.microsoft.com/office/powerpoint/2010/main" val="633431212"/>
              </p:ext>
            </p:extLst>
          </p:nvPr>
        </p:nvGraphicFramePr>
        <p:xfrm>
          <a:off x="1452880" y="656458"/>
          <a:ext cx="9205289" cy="5158858"/>
        </p:xfrm>
        <a:graphic>
          <a:graphicData uri="http://schemas.openxmlformats.org/drawingml/2006/table">
            <a:tbl>
              <a:tblPr firstRow="1" bandRow="1">
                <a:tableStyleId>{5C22544A-7EE6-4342-B048-85BDC9FD1C3A}</a:tableStyleId>
              </a:tblPr>
              <a:tblGrid>
                <a:gridCol w="1036231">
                  <a:extLst>
                    <a:ext uri="{9D8B030D-6E8A-4147-A177-3AD203B41FA5}">
                      <a16:colId xmlns:a16="http://schemas.microsoft.com/office/drawing/2014/main" val="3024148709"/>
                    </a:ext>
                  </a:extLst>
                </a:gridCol>
                <a:gridCol w="1173004">
                  <a:extLst>
                    <a:ext uri="{9D8B030D-6E8A-4147-A177-3AD203B41FA5}">
                      <a16:colId xmlns:a16="http://schemas.microsoft.com/office/drawing/2014/main" val="4115241174"/>
                    </a:ext>
                  </a:extLst>
                </a:gridCol>
                <a:gridCol w="1143276">
                  <a:extLst>
                    <a:ext uri="{9D8B030D-6E8A-4147-A177-3AD203B41FA5}">
                      <a16:colId xmlns:a16="http://schemas.microsoft.com/office/drawing/2014/main" val="3744201766"/>
                    </a:ext>
                  </a:extLst>
                </a:gridCol>
                <a:gridCol w="979951">
                  <a:extLst>
                    <a:ext uri="{9D8B030D-6E8A-4147-A177-3AD203B41FA5}">
                      <a16:colId xmlns:a16="http://schemas.microsoft.com/office/drawing/2014/main" val="962535977"/>
                    </a:ext>
                  </a:extLst>
                </a:gridCol>
                <a:gridCol w="979951">
                  <a:extLst>
                    <a:ext uri="{9D8B030D-6E8A-4147-A177-3AD203B41FA5}">
                      <a16:colId xmlns:a16="http://schemas.microsoft.com/office/drawing/2014/main" val="2956414164"/>
                    </a:ext>
                  </a:extLst>
                </a:gridCol>
                <a:gridCol w="1351969">
                  <a:extLst>
                    <a:ext uri="{9D8B030D-6E8A-4147-A177-3AD203B41FA5}">
                      <a16:colId xmlns:a16="http://schemas.microsoft.com/office/drawing/2014/main" val="3383273375"/>
                    </a:ext>
                  </a:extLst>
                </a:gridCol>
                <a:gridCol w="2540907">
                  <a:extLst>
                    <a:ext uri="{9D8B030D-6E8A-4147-A177-3AD203B41FA5}">
                      <a16:colId xmlns:a16="http://schemas.microsoft.com/office/drawing/2014/main" val="691010815"/>
                    </a:ext>
                  </a:extLst>
                </a:gridCol>
              </a:tblGrid>
              <a:tr h="695692">
                <a:tc>
                  <a:txBody>
                    <a:bodyPr/>
                    <a:lstStyle/>
                    <a:p>
                      <a:r>
                        <a:rPr lang="en-US" b="1"/>
                        <a:t>Cluster</a:t>
                      </a:r>
                      <a:endParaRPr lang="en-US" dirty="0"/>
                    </a:p>
                  </a:txBody>
                  <a:tcPr anchor="ctr"/>
                </a:tc>
                <a:tc>
                  <a:txBody>
                    <a:bodyPr/>
                    <a:lstStyle/>
                    <a:p>
                      <a:r>
                        <a:rPr lang="en-US" b="1" dirty="0"/>
                        <a:t>Alive</a:t>
                      </a:r>
                      <a:endParaRPr lang="en-US" dirty="0"/>
                    </a:p>
                  </a:txBody>
                  <a:tcPr anchor="ctr"/>
                </a:tc>
                <a:tc>
                  <a:txBody>
                    <a:bodyPr/>
                    <a:lstStyle/>
                    <a:p>
                      <a:r>
                        <a:rPr lang="en-US" b="1"/>
                        <a:t>Dead</a:t>
                      </a:r>
                      <a:endParaRPr lang="en-US"/>
                    </a:p>
                  </a:txBody>
                  <a:tcPr anchor="ctr"/>
                </a:tc>
                <a:tc>
                  <a:txBody>
                    <a:bodyPr/>
                    <a:lstStyle/>
                    <a:p>
                      <a:r>
                        <a:rPr lang="en-US" b="1"/>
                        <a:t>Total</a:t>
                      </a:r>
                      <a:endParaRPr lang="en-US"/>
                    </a:p>
                  </a:txBody>
                  <a:tcPr anchor="ctr"/>
                </a:tc>
                <a:tc>
                  <a:txBody>
                    <a:bodyPr/>
                    <a:lstStyle/>
                    <a:p>
                      <a:r>
                        <a:rPr lang="en-US" b="1"/>
                        <a:t>Mortality %</a:t>
                      </a:r>
                      <a:endParaRPr lang="en-US"/>
                    </a:p>
                  </a:txBody>
                  <a:tcPr anchor="ctr"/>
                </a:tc>
                <a:tc>
                  <a:txBody>
                    <a:bodyPr/>
                    <a:lstStyle/>
                    <a:p>
                      <a:r>
                        <a:rPr lang="en-US" b="1"/>
                        <a:t>Survival %</a:t>
                      </a:r>
                      <a:endParaRPr lang="en-US"/>
                    </a:p>
                  </a:txBody>
                  <a:tcPr anchor="ctr"/>
                </a:tc>
                <a:tc>
                  <a:txBody>
                    <a:bodyPr/>
                    <a:lstStyle/>
                    <a:p>
                      <a:r>
                        <a:rPr lang="en-US" b="1"/>
                        <a:t>Interpretation</a:t>
                      </a:r>
                      <a:endParaRPr lang="en-US"/>
                    </a:p>
                  </a:txBody>
                  <a:tcPr anchor="ctr"/>
                </a:tc>
                <a:extLst>
                  <a:ext uri="{0D108BD9-81ED-4DB2-BD59-A6C34878D82A}">
                    <a16:rowId xmlns:a16="http://schemas.microsoft.com/office/drawing/2014/main" val="1924787068"/>
                  </a:ext>
                </a:extLst>
              </a:tr>
              <a:tr h="1292000">
                <a:tc>
                  <a:txBody>
                    <a:bodyPr/>
                    <a:lstStyle/>
                    <a:p>
                      <a:r>
                        <a:rPr lang="en-US" b="1"/>
                        <a:t>0</a:t>
                      </a:r>
                      <a:endParaRPr lang="en-US" dirty="0"/>
                    </a:p>
                  </a:txBody>
                  <a:tcPr anchor="ctr"/>
                </a:tc>
                <a:tc>
                  <a:txBody>
                    <a:bodyPr/>
                    <a:lstStyle/>
                    <a:p>
                      <a:r>
                        <a:rPr lang="en-US"/>
                        <a:t>85</a:t>
                      </a:r>
                      <a:endParaRPr lang="en-US" dirty="0"/>
                    </a:p>
                  </a:txBody>
                  <a:tcPr anchor="ctr"/>
                </a:tc>
                <a:tc>
                  <a:txBody>
                    <a:bodyPr/>
                    <a:lstStyle/>
                    <a:p>
                      <a:r>
                        <a:rPr lang="en-US"/>
                        <a:t>4</a:t>
                      </a:r>
                      <a:endParaRPr lang="en-US" dirty="0"/>
                    </a:p>
                  </a:txBody>
                  <a:tcPr anchor="ctr"/>
                </a:tc>
                <a:tc>
                  <a:txBody>
                    <a:bodyPr/>
                    <a:lstStyle/>
                    <a:p>
                      <a:r>
                        <a:rPr lang="en-US"/>
                        <a:t>89</a:t>
                      </a:r>
                    </a:p>
                  </a:txBody>
                  <a:tcPr anchor="ctr"/>
                </a:tc>
                <a:tc>
                  <a:txBody>
                    <a:bodyPr/>
                    <a:lstStyle/>
                    <a:p>
                      <a:r>
                        <a:rPr lang="en-US" b="1"/>
                        <a:t>4.5%</a:t>
                      </a:r>
                      <a:endParaRPr lang="en-US"/>
                    </a:p>
                  </a:txBody>
                  <a:tcPr anchor="ctr"/>
                </a:tc>
                <a:tc>
                  <a:txBody>
                    <a:bodyPr/>
                    <a:lstStyle/>
                    <a:p>
                      <a:r>
                        <a:rPr lang="en-US"/>
                        <a:t>95.5%</a:t>
                      </a:r>
                    </a:p>
                  </a:txBody>
                  <a:tcPr anchor="ctr"/>
                </a:tc>
                <a:tc>
                  <a:txBody>
                    <a:bodyPr/>
                    <a:lstStyle/>
                    <a:p>
                      <a:r>
                        <a:rPr lang="en-US"/>
                        <a:t>Lowest-risk cluster; patients show best survival outcomes.</a:t>
                      </a:r>
                    </a:p>
                  </a:txBody>
                  <a:tcPr anchor="ctr"/>
                </a:tc>
                <a:extLst>
                  <a:ext uri="{0D108BD9-81ED-4DB2-BD59-A6C34878D82A}">
                    <a16:rowId xmlns:a16="http://schemas.microsoft.com/office/drawing/2014/main" val="3688618553"/>
                  </a:ext>
                </a:extLst>
              </a:tr>
              <a:tr h="993846">
                <a:tc>
                  <a:txBody>
                    <a:bodyPr/>
                    <a:lstStyle/>
                    <a:p>
                      <a:r>
                        <a:rPr lang="en-US" b="1"/>
                        <a:t>1</a:t>
                      </a:r>
                      <a:endParaRPr lang="en-US"/>
                    </a:p>
                  </a:txBody>
                  <a:tcPr anchor="ctr"/>
                </a:tc>
                <a:tc>
                  <a:txBody>
                    <a:bodyPr/>
                    <a:lstStyle/>
                    <a:p>
                      <a:r>
                        <a:rPr lang="en-US"/>
                        <a:t>170</a:t>
                      </a:r>
                    </a:p>
                  </a:txBody>
                  <a:tcPr anchor="ctr"/>
                </a:tc>
                <a:tc>
                  <a:txBody>
                    <a:bodyPr/>
                    <a:lstStyle/>
                    <a:p>
                      <a:r>
                        <a:rPr lang="en-US"/>
                        <a:t>19</a:t>
                      </a:r>
                    </a:p>
                  </a:txBody>
                  <a:tcPr anchor="ctr"/>
                </a:tc>
                <a:tc>
                  <a:txBody>
                    <a:bodyPr/>
                    <a:lstStyle/>
                    <a:p>
                      <a:r>
                        <a:rPr lang="en-US"/>
                        <a:t>189</a:t>
                      </a:r>
                      <a:endParaRPr lang="en-US" dirty="0"/>
                    </a:p>
                  </a:txBody>
                  <a:tcPr anchor="ctr"/>
                </a:tc>
                <a:tc>
                  <a:txBody>
                    <a:bodyPr/>
                    <a:lstStyle/>
                    <a:p>
                      <a:r>
                        <a:rPr lang="en-US" b="1"/>
                        <a:t>10.1%</a:t>
                      </a:r>
                      <a:endParaRPr lang="en-US" dirty="0"/>
                    </a:p>
                  </a:txBody>
                  <a:tcPr anchor="ctr"/>
                </a:tc>
                <a:tc>
                  <a:txBody>
                    <a:bodyPr/>
                    <a:lstStyle/>
                    <a:p>
                      <a:r>
                        <a:rPr lang="en-US"/>
                        <a:t>89.9%</a:t>
                      </a:r>
                    </a:p>
                  </a:txBody>
                  <a:tcPr anchor="ctr"/>
                </a:tc>
                <a:tc>
                  <a:txBody>
                    <a:bodyPr/>
                    <a:lstStyle/>
                    <a:p>
                      <a:r>
                        <a:rPr lang="en-US" dirty="0"/>
                        <a:t>Higher-risk group; mortality more than double Cluster 0.</a:t>
                      </a:r>
                    </a:p>
                  </a:txBody>
                  <a:tcPr anchor="ctr"/>
                </a:tc>
                <a:extLst>
                  <a:ext uri="{0D108BD9-81ED-4DB2-BD59-A6C34878D82A}">
                    <a16:rowId xmlns:a16="http://schemas.microsoft.com/office/drawing/2014/main" val="3079123881"/>
                  </a:ext>
                </a:extLst>
              </a:tr>
              <a:tr h="988600">
                <a:tc>
                  <a:txBody>
                    <a:bodyPr/>
                    <a:lstStyle/>
                    <a:p>
                      <a:r>
                        <a:rPr lang="en-US" b="1"/>
                        <a:t>2</a:t>
                      </a:r>
                      <a:endParaRPr lang="en-US"/>
                    </a:p>
                  </a:txBody>
                  <a:tcPr anchor="ctr"/>
                </a:tc>
                <a:tc>
                  <a:txBody>
                    <a:bodyPr/>
                    <a:lstStyle/>
                    <a:p>
                      <a:r>
                        <a:rPr lang="en-US"/>
                        <a:t>72</a:t>
                      </a:r>
                    </a:p>
                  </a:txBody>
                  <a:tcPr anchor="ctr"/>
                </a:tc>
                <a:tc>
                  <a:txBody>
                    <a:bodyPr/>
                    <a:lstStyle/>
                    <a:p>
                      <a:r>
                        <a:rPr lang="en-US"/>
                        <a:t>8</a:t>
                      </a:r>
                    </a:p>
                  </a:txBody>
                  <a:tcPr anchor="ctr"/>
                </a:tc>
                <a:tc>
                  <a:txBody>
                    <a:bodyPr/>
                    <a:lstStyle/>
                    <a:p>
                      <a:r>
                        <a:rPr lang="en-US"/>
                        <a:t>80</a:t>
                      </a:r>
                    </a:p>
                  </a:txBody>
                  <a:tcPr anchor="ctr"/>
                </a:tc>
                <a:tc>
                  <a:txBody>
                    <a:bodyPr/>
                    <a:lstStyle/>
                    <a:p>
                      <a:r>
                        <a:rPr lang="en-US" b="1"/>
                        <a:t>10.0%</a:t>
                      </a:r>
                      <a:endParaRPr lang="en-US" dirty="0"/>
                    </a:p>
                  </a:txBody>
                  <a:tcPr anchor="ctr"/>
                </a:tc>
                <a:tc>
                  <a:txBody>
                    <a:bodyPr/>
                    <a:lstStyle/>
                    <a:p>
                      <a:r>
                        <a:rPr lang="en-US"/>
                        <a:t>90.0%</a:t>
                      </a:r>
                      <a:endParaRPr lang="en-US" dirty="0"/>
                    </a:p>
                  </a:txBody>
                  <a:tcPr anchor="ctr"/>
                </a:tc>
                <a:tc>
                  <a:txBody>
                    <a:bodyPr/>
                    <a:lstStyle/>
                    <a:p>
                      <a:r>
                        <a:rPr lang="en-US"/>
                        <a:t>Higher-risk group similar to Cluster 1; elevated mortality.</a:t>
                      </a:r>
                    </a:p>
                  </a:txBody>
                  <a:tcPr anchor="ctr"/>
                </a:tc>
                <a:extLst>
                  <a:ext uri="{0D108BD9-81ED-4DB2-BD59-A6C34878D82A}">
                    <a16:rowId xmlns:a16="http://schemas.microsoft.com/office/drawing/2014/main" val="2024102943"/>
                  </a:ext>
                </a:extLst>
              </a:tr>
              <a:tr h="695692">
                <a:tc>
                  <a:txBody>
                    <a:bodyPr/>
                    <a:lstStyle/>
                    <a:p>
                      <a:r>
                        <a:rPr lang="en-US" b="1"/>
                        <a:t>3</a:t>
                      </a:r>
                      <a:endParaRPr lang="en-US"/>
                    </a:p>
                  </a:txBody>
                  <a:tcPr anchor="ctr"/>
                </a:tc>
                <a:tc>
                  <a:txBody>
                    <a:bodyPr/>
                    <a:lstStyle/>
                    <a:p>
                      <a:r>
                        <a:rPr lang="en-US"/>
                        <a:t>171</a:t>
                      </a:r>
                    </a:p>
                  </a:txBody>
                  <a:tcPr anchor="ctr"/>
                </a:tc>
                <a:tc>
                  <a:txBody>
                    <a:bodyPr/>
                    <a:lstStyle/>
                    <a:p>
                      <a:r>
                        <a:rPr lang="en-US"/>
                        <a:t>17</a:t>
                      </a:r>
                    </a:p>
                  </a:txBody>
                  <a:tcPr anchor="ctr"/>
                </a:tc>
                <a:tc>
                  <a:txBody>
                    <a:bodyPr/>
                    <a:lstStyle/>
                    <a:p>
                      <a:r>
                        <a:rPr lang="en-US"/>
                        <a:t>188</a:t>
                      </a:r>
                    </a:p>
                  </a:txBody>
                  <a:tcPr anchor="ctr"/>
                </a:tc>
                <a:tc>
                  <a:txBody>
                    <a:bodyPr/>
                    <a:lstStyle/>
                    <a:p>
                      <a:r>
                        <a:rPr lang="en-US" b="1"/>
                        <a:t>9.0%</a:t>
                      </a:r>
                      <a:endParaRPr lang="en-US"/>
                    </a:p>
                  </a:txBody>
                  <a:tcPr anchor="ctr"/>
                </a:tc>
                <a:tc>
                  <a:txBody>
                    <a:bodyPr/>
                    <a:lstStyle/>
                    <a:p>
                      <a:r>
                        <a:rPr lang="en-US"/>
                        <a:t>91.0%</a:t>
                      </a:r>
                    </a:p>
                  </a:txBody>
                  <a:tcPr anchor="ctr"/>
                </a:tc>
                <a:tc>
                  <a:txBody>
                    <a:bodyPr/>
                    <a:lstStyle/>
                    <a:p>
                      <a:r>
                        <a:rPr lang="en-US" dirty="0"/>
                        <a:t>Moderate risk; mortality higher than Cluster 0 but lower than Clusters 1–2.</a:t>
                      </a:r>
                    </a:p>
                  </a:txBody>
                  <a:tcPr anchor="ctr"/>
                </a:tc>
                <a:extLst>
                  <a:ext uri="{0D108BD9-81ED-4DB2-BD59-A6C34878D82A}">
                    <a16:rowId xmlns:a16="http://schemas.microsoft.com/office/drawing/2014/main" val="335961895"/>
                  </a:ext>
                </a:extLst>
              </a:tr>
            </a:tbl>
          </a:graphicData>
        </a:graphic>
      </p:graphicFrame>
      <p:pic>
        <p:nvPicPr>
          <p:cNvPr id="3" name="Audio 2">
            <a:hlinkClick r:id="" action="ppaction://media"/>
            <a:extLst>
              <a:ext uri="{FF2B5EF4-FFF2-40B4-BE49-F238E27FC236}">
                <a16:creationId xmlns:a16="http://schemas.microsoft.com/office/drawing/2014/main" id="{B93A6ED5-9A06-4CDE-9CD9-8C43A52E89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97958904"/>
      </p:ext>
    </p:extLst>
  </p:cSld>
  <p:clrMapOvr>
    <a:masterClrMapping/>
  </p:clrMapOvr>
  <mc:AlternateContent xmlns:mc="http://schemas.openxmlformats.org/markup-compatibility/2006">
    <mc:Choice xmlns:p14="http://schemas.microsoft.com/office/powerpoint/2010/main" Requires="p14">
      <p:transition spd="slow" p14:dur="2000" advTm="86809"/>
    </mc:Choice>
    <mc:Fallback>
      <p:transition spd="slow" advTm="868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8B710F-B4EE-477C-B8D3-3110D2295878}"/>
              </a:ext>
            </a:extLst>
          </p:cNvPr>
          <p:cNvSpPr txBox="1"/>
          <p:nvPr/>
        </p:nvSpPr>
        <p:spPr>
          <a:xfrm>
            <a:off x="2130014" y="1204856"/>
            <a:ext cx="5836950" cy="615553"/>
          </a:xfrm>
          <a:prstGeom prst="rect">
            <a:avLst/>
          </a:prstGeom>
          <a:noFill/>
        </p:spPr>
        <p:txBody>
          <a:bodyPr wrap="square" rtlCol="0">
            <a:spAutoFit/>
          </a:bodyPr>
          <a:lstStyle/>
          <a:p>
            <a:r>
              <a:rPr lang="en-US" sz="2400" dirty="0">
                <a:latin typeface="Calibri" panose="020F0502020204030204" pitchFamily="34" charset="0"/>
                <a:ea typeface="Calibri" panose="020F0502020204030204" pitchFamily="34" charset="0"/>
                <a:cs typeface="Calibri" panose="020F0502020204030204" pitchFamily="34" charset="0"/>
              </a:rPr>
              <a:t>                                    </a:t>
            </a:r>
            <a:r>
              <a:rPr lang="en-US" sz="3400" dirty="0">
                <a:latin typeface="+mj-lt"/>
                <a:ea typeface="+mj-ea"/>
                <a:cs typeface="+mj-cs"/>
              </a:rPr>
              <a:t>Future</a:t>
            </a:r>
            <a:r>
              <a:rPr lang="en-US" sz="2400" dirty="0">
                <a:latin typeface="Calibri" panose="020F0502020204030204" pitchFamily="34" charset="0"/>
                <a:ea typeface="Calibri" panose="020F0502020204030204" pitchFamily="34" charset="0"/>
                <a:cs typeface="Calibri" panose="020F0502020204030204" pitchFamily="34" charset="0"/>
              </a:rPr>
              <a:t> </a:t>
            </a:r>
            <a:r>
              <a:rPr lang="en-US" sz="3400" dirty="0">
                <a:latin typeface="+mj-lt"/>
                <a:ea typeface="+mj-ea"/>
                <a:cs typeface="+mj-cs"/>
              </a:rPr>
              <a:t>Work</a:t>
            </a:r>
          </a:p>
        </p:txBody>
      </p:sp>
      <p:sp>
        <p:nvSpPr>
          <p:cNvPr id="7" name="Rectangle 1">
            <a:extLst>
              <a:ext uri="{FF2B5EF4-FFF2-40B4-BE49-F238E27FC236}">
                <a16:creationId xmlns:a16="http://schemas.microsoft.com/office/drawing/2014/main" id="{DCA13F5C-23CE-4618-91F0-AF2EBA337445}"/>
              </a:ext>
            </a:extLst>
          </p:cNvPr>
          <p:cNvSpPr>
            <a:spLocks noChangeArrowheads="1"/>
          </p:cNvSpPr>
          <p:nvPr/>
        </p:nvSpPr>
        <p:spPr bwMode="auto">
          <a:xfrm>
            <a:off x="1204857" y="5247946"/>
            <a:ext cx="32893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
        <p:nvSpPr>
          <p:cNvPr id="9" name="TextBox 8">
            <a:extLst>
              <a:ext uri="{FF2B5EF4-FFF2-40B4-BE49-F238E27FC236}">
                <a16:creationId xmlns:a16="http://schemas.microsoft.com/office/drawing/2014/main" id="{D0BC21BD-ED69-431F-843A-2C121297A982}"/>
              </a:ext>
            </a:extLst>
          </p:cNvPr>
          <p:cNvSpPr txBox="1"/>
          <p:nvPr/>
        </p:nvSpPr>
        <p:spPr>
          <a:xfrm>
            <a:off x="1835007" y="2611057"/>
            <a:ext cx="8997943" cy="341632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tx1"/>
                </a:solidFill>
                <a:effectLst/>
                <a:latin typeface="Arial" panose="020B0604020202020204" pitchFamily="34" charset="0"/>
              </a:rPr>
              <a:t>Expand the dataset to improve model stability and reduce class imbalance.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tx1"/>
                </a:solidFill>
                <a:effectLst/>
                <a:latin typeface="Arial" panose="020B0604020202020204" pitchFamily="34" charset="0"/>
              </a:rPr>
              <a:t>Apply SMOTE or reweighting to address mortality class imbalance in clustering.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tx1"/>
                </a:solidFill>
                <a:effectLst/>
                <a:latin typeface="Arial" panose="020B0604020202020204" pitchFamily="34" charset="0"/>
              </a:rPr>
              <a:t>Test alternative clustering algorithms (e.g., Gaussian Mixture Models, DBSCAN, Agglomerative  Clustering).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tx1"/>
                </a:solidFill>
                <a:effectLst/>
                <a:latin typeface="Arial" panose="020B0604020202020204" pitchFamily="34" charset="0"/>
              </a:rPr>
              <a:t>Incorporate additional clinical variables such as labs and comorbidities to improve cluster interpretability.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tx1"/>
                </a:solidFill>
                <a:effectLst/>
                <a:latin typeface="Arial" panose="020B0604020202020204" pitchFamily="34" charset="0"/>
              </a:rPr>
              <a:t>Use supervised models (e.g., Random Forest, </a:t>
            </a:r>
            <a:r>
              <a:rPr kumimoji="0" lang="en-US" altLang="en-US" i="0" u="none" strike="noStrike" cap="none" normalizeH="0" baseline="0" dirty="0" err="1">
                <a:ln>
                  <a:noFill/>
                </a:ln>
                <a:solidFill>
                  <a:schemeClr val="tx1"/>
                </a:solidFill>
                <a:effectLst/>
                <a:latin typeface="Arial" panose="020B0604020202020204" pitchFamily="34" charset="0"/>
              </a:rPr>
              <a:t>XGBoost</a:t>
            </a:r>
            <a:r>
              <a:rPr kumimoji="0" lang="en-US" altLang="en-US" i="0" u="none" strike="noStrike" cap="none" normalizeH="0" baseline="0" dirty="0">
                <a:ln>
                  <a:noFill/>
                </a:ln>
                <a:solidFill>
                  <a:schemeClr val="tx1"/>
                </a:solidFill>
                <a:effectLst/>
                <a:latin typeface="Arial" panose="020B0604020202020204" pitchFamily="34" charset="0"/>
              </a:rPr>
              <a:t>) to link clusters with survival drivers.</a:t>
            </a:r>
          </a:p>
        </p:txBody>
      </p:sp>
      <p:pic>
        <p:nvPicPr>
          <p:cNvPr id="11" name="Audio 10">
            <a:hlinkClick r:id="" action="ppaction://media"/>
            <a:extLst>
              <a:ext uri="{FF2B5EF4-FFF2-40B4-BE49-F238E27FC236}">
                <a16:creationId xmlns:a16="http://schemas.microsoft.com/office/drawing/2014/main" id="{5670A421-85CD-40F1-817D-D233B0BDC3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82819734"/>
      </p:ext>
    </p:extLst>
  </p:cSld>
  <p:clrMapOvr>
    <a:masterClrMapping/>
  </p:clrMapOvr>
  <mc:AlternateContent xmlns:mc="http://schemas.openxmlformats.org/markup-compatibility/2006">
    <mc:Choice xmlns:p14="http://schemas.microsoft.com/office/powerpoint/2010/main" Requires="p14">
      <p:transition spd="slow" p14:dur="2000" advTm="39597"/>
    </mc:Choice>
    <mc:Fallback>
      <p:transition spd="slow" advTm="395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DD04FC0-7F55-494B-85D6-57AC31BABA07}"/>
              </a:ext>
            </a:extLst>
          </p:cNvPr>
          <p:cNvSpPr txBox="1"/>
          <p:nvPr/>
        </p:nvSpPr>
        <p:spPr>
          <a:xfrm>
            <a:off x="2306320" y="1361440"/>
            <a:ext cx="8473440" cy="4739759"/>
          </a:xfrm>
          <a:prstGeom prst="rect">
            <a:avLst/>
          </a:prstGeom>
          <a:noFill/>
        </p:spPr>
        <p:txBody>
          <a:bodyPr wrap="square" rtlCol="0">
            <a:spAutoFit/>
          </a:bodyPr>
          <a:lstStyle/>
          <a:p>
            <a:pPr algn="ctr"/>
            <a:r>
              <a:rPr lang="en-US" sz="3200" dirty="0"/>
              <a:t>References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Zeng X, Yu G, Lu Y, Tan L, Wu X, Shi S, et al. PIC, a </a:t>
            </a:r>
            <a:r>
              <a:rPr lang="en-US" dirty="0" err="1"/>
              <a:t>paediatric</a:t>
            </a:r>
            <a:r>
              <a:rPr lang="en-US" dirty="0"/>
              <a:t>-specific intensive care database. Sci Data. (2020) 7(1):14. </a:t>
            </a:r>
            <a:r>
              <a:rPr lang="en-US" dirty="0" err="1"/>
              <a:t>doi</a:t>
            </a:r>
            <a:r>
              <a:rPr lang="en-US" dirty="0"/>
              <a:t>: 10.1038/s41597-020-0355-4</a:t>
            </a:r>
          </a:p>
          <a:p>
            <a:pPr marL="285750" indent="-285750">
              <a:buFont typeface="Arial" panose="020B0604020202020204" pitchFamily="34" charset="0"/>
              <a:buChar char="•"/>
            </a:pPr>
            <a:endParaRPr lang="en-US" u="sng" dirty="0"/>
          </a:p>
          <a:p>
            <a:pPr marL="285750" indent="-285750">
              <a:buFont typeface="Arial" panose="020B0604020202020204" pitchFamily="34" charset="0"/>
              <a:buChar char="•"/>
            </a:pPr>
            <a:r>
              <a:rPr lang="en-US" u="sng" dirty="0">
                <a:hlinkClick r:id="rId5" action="ppaction://hlinkfile">
                  <a:extLst>
                    <a:ext uri="{A12FA001-AC4F-418D-AE19-62706E023703}">
                      <ahyp:hlinkClr xmlns:ahyp="http://schemas.microsoft.com/office/drawing/2018/hyperlinkcolor" val="tx"/>
                    </a:ext>
                  </a:extLst>
                </a:hlinkClick>
              </a:rPr>
              <a:t>Predictive for patients with Pneumonia  in pediatric intensive care unit - file:///C:/Users/w065pxg/AppData/Local/Temp/OneNote/16.0/Exported/%7B2D4404A5-7268-46F0-8460-2D4F509D6C90%7D/NT/9/fped-13-1583573.pdf</a:t>
            </a:r>
            <a:endParaRPr lang="en-US" u="sng" dirty="0"/>
          </a:p>
          <a:p>
            <a:pPr marL="285750" indent="-285750">
              <a:buFont typeface="Arial" panose="020B0604020202020204" pitchFamily="34" charset="0"/>
              <a:buChar char="•"/>
            </a:pPr>
            <a:endParaRPr lang="en-US" u="sng"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u="sng" dirty="0"/>
          </a:p>
          <a:p>
            <a:endParaRPr lang="en-US" dirty="0"/>
          </a:p>
          <a:p>
            <a:r>
              <a:rPr lang="en-US" dirty="0"/>
              <a:t>                                               Thank you for this opportunity</a:t>
            </a:r>
          </a:p>
        </p:txBody>
      </p:sp>
      <p:pic>
        <p:nvPicPr>
          <p:cNvPr id="5" name="Audio 4">
            <a:hlinkClick r:id="" action="ppaction://media"/>
            <a:extLst>
              <a:ext uri="{FF2B5EF4-FFF2-40B4-BE49-F238E27FC236}">
                <a16:creationId xmlns:a16="http://schemas.microsoft.com/office/drawing/2014/main" id="{83218084-1F17-4271-B2BD-4CC09482993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97666660"/>
      </p:ext>
    </p:extLst>
  </p:cSld>
  <p:clrMapOvr>
    <a:masterClrMapping/>
  </p:clrMapOvr>
  <mc:AlternateContent xmlns:mc="http://schemas.openxmlformats.org/markup-compatibility/2006">
    <mc:Choice xmlns:p14="http://schemas.microsoft.com/office/powerpoint/2010/main" Requires="p14">
      <p:transition spd="slow" p14:dur="2000" advTm="12165"/>
    </mc:Choice>
    <mc:Fallback>
      <p:transition spd="slow" advTm="121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{54DC478F-8A84-4FB2-A3E1-D32704C8DB74}TF37254b02-f5b5-44b0-803d-e6af9466a024d8712c6d-28d3f990fef7</Template>
  <TotalTime>11461</TotalTime>
  <Words>1616</Words>
  <Application>Microsoft Office PowerPoint</Application>
  <PresentationFormat>Widescreen</PresentationFormat>
  <Paragraphs>199</Paragraphs>
  <Slides>9</Slides>
  <Notes>8</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MS Shell Dlg 2</vt:lpstr>
      <vt:lpstr>Wingdings</vt:lpstr>
      <vt:lpstr>Wingdings 3</vt:lpstr>
      <vt:lpstr>Madison</vt:lpstr>
      <vt:lpstr>Machine Learning–Driven Analysis of Pneumonia Patients</vt:lpstr>
      <vt:lpstr>Data Imputation &amp; Preprocessing</vt:lpstr>
      <vt:lpstr>Normality Test Results Table</vt:lpstr>
      <vt:lpstr>Mann-Whitney U Test</vt:lpstr>
      <vt:lpstr>Kmeans Clustering on Vitals signs </vt:lpstr>
      <vt:lpstr>Comparing Clusters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Garikiparthi, Pushpa</dc:creator>
  <cp:lastModifiedBy>Garikiparthi, Pushpa</cp:lastModifiedBy>
  <cp:revision>51</cp:revision>
  <dcterms:created xsi:type="dcterms:W3CDTF">2025-11-20T00:27:37Z</dcterms:created>
  <dcterms:modified xsi:type="dcterms:W3CDTF">2025-12-05T20:00:46Z</dcterms:modified>
</cp:coreProperties>
</file>

<file path=docProps/thumbnail.jpeg>
</file>